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2.jpeg" ContentType="image/jpeg"/>
  <Override PartName="/ppt/media/image11.jpeg" ContentType="image/jpeg"/>
  <Override PartName="/ppt/media/image9.jpeg" ContentType="image/jpe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jpeg" ContentType="image/jpeg"/>
  <Override PartName="/ppt/media/image18.png" ContentType="image/png"/>
  <Override PartName="/ppt/media/image10.jpeg" ContentType="image/jpeg"/>
  <Override PartName="/ppt/media/image8.jpeg" ContentType="image/jpeg"/>
  <Override PartName="/ppt/media/image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1520487" cy="64801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08168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58700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08168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58700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7640" cy="501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08168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7587000" y="151632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08168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7587000" y="3479400"/>
            <a:ext cx="33382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7640" cy="501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7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2" descr=""/>
          <p:cNvPicPr/>
          <p:nvPr/>
        </p:nvPicPr>
        <p:blipFill>
          <a:blip r:embed="rId2"/>
          <a:stretch/>
        </p:blipFill>
        <p:spPr>
          <a:xfrm>
            <a:off x="9622800" y="5778000"/>
            <a:ext cx="1597320" cy="438120"/>
          </a:xfrm>
          <a:prstGeom prst="rect">
            <a:avLst/>
          </a:prstGeom>
          <a:ln w="0">
            <a:noFill/>
          </a:ln>
        </p:spPr>
      </p:pic>
      <p:pic>
        <p:nvPicPr>
          <p:cNvPr id="1" name="Grafik 5" descr=""/>
          <p:cNvPicPr/>
          <p:nvPr/>
        </p:nvPicPr>
        <p:blipFill>
          <a:blip r:embed="rId3"/>
          <a:srcRect l="5534" t="7913" r="0" b="11108"/>
          <a:stretch/>
        </p:blipFill>
        <p:spPr>
          <a:xfrm>
            <a:off x="0" y="0"/>
            <a:ext cx="7556760" cy="6476760"/>
          </a:xfrm>
          <a:prstGeom prst="rect">
            <a:avLst/>
          </a:prstGeom>
          <a:ln w="0">
            <a:noFill/>
          </a:ln>
        </p:spPr>
      </p:pic>
      <p:pic>
        <p:nvPicPr>
          <p:cNvPr id="2" name="Grafik 6" descr=""/>
          <p:cNvPicPr/>
          <p:nvPr/>
        </p:nvPicPr>
        <p:blipFill>
          <a:blip r:embed="rId4"/>
          <a:stretch/>
        </p:blipFill>
        <p:spPr>
          <a:xfrm>
            <a:off x="9622800" y="5778000"/>
            <a:ext cx="1597320" cy="438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7" descr=""/>
          <p:cNvPicPr/>
          <p:nvPr/>
        </p:nvPicPr>
        <p:blipFill>
          <a:blip r:embed="rId2"/>
          <a:stretch/>
        </p:blipFill>
        <p:spPr>
          <a:xfrm>
            <a:off x="0" y="0"/>
            <a:ext cx="243720" cy="6476760"/>
          </a:xfrm>
          <a:prstGeom prst="rect">
            <a:avLst/>
          </a:prstGeom>
          <a:ln w="0">
            <a:noFill/>
          </a:ln>
        </p:spPr>
      </p:pic>
      <p:pic>
        <p:nvPicPr>
          <p:cNvPr id="42" name="Grafik 6" descr=""/>
          <p:cNvPicPr/>
          <p:nvPr/>
        </p:nvPicPr>
        <p:blipFill>
          <a:blip r:embed="rId3"/>
          <a:stretch/>
        </p:blipFill>
        <p:spPr>
          <a:xfrm>
            <a:off x="9621360" y="5776560"/>
            <a:ext cx="1607760" cy="4410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7640" cy="108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medium.com/@reachraktim/introduction-to-gstreamer-for-beginners-part-1-fe85342cacb8" TargetMode="External"/><Relationship Id="rId2" Type="http://schemas.openxmlformats.org/officeDocument/2006/relationships/hyperlink" Target="https://caricio.com/a-brief-introduction-to-gstreamer/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314400" y="2574000"/>
            <a:ext cx="4655160" cy="13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14000"/>
              </a:lnSpc>
            </a:pPr>
            <a:r>
              <a:rPr b="0" lang="de-DE" sz="2400" spc="-1" strike="noStrike" cap="all">
                <a:solidFill>
                  <a:srgbClr val="c2d600"/>
                </a:solidFill>
                <a:latin typeface="Futura Std Light"/>
                <a:ea typeface="DejaVu Sans"/>
              </a:rPr>
              <a:t>Technologiegruppe</a:t>
            </a:r>
            <a:br/>
            <a:r>
              <a:rPr b="0" lang="de-DE" sz="2400" spc="-1" strike="noStrike" cap="all">
                <a:solidFill>
                  <a:srgbClr val="c2d600"/>
                </a:solidFill>
                <a:latin typeface="Futura Std Light"/>
                <a:ea typeface="DejaVu Sans"/>
              </a:rPr>
              <a:t>ML / HMI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Steuerung der HW (Blende, Shutter, externe Beleuchtung...)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Datentransformation / Filter / Kompression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Berechnungen (Tiefenbilder, Privacy…)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Lizenzen (Keys für Proprietäre Softwarekomponenten)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Smart Kamera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Datenverarbeitung per ML (NPU...)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Webinterface (Konfiguration, Status, Live Überwachung, Updates...)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Steuerung von IO’s / simplen Bussystemen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Das Thema wird kommen, </a:t>
            </a:r>
            <a:r>
              <a:rPr b="0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 </a:t>
            </a:r>
            <a:r>
              <a:rPr b="1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mit</a:t>
            </a:r>
            <a:r>
              <a:rPr b="0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 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oder </a:t>
            </a:r>
            <a:r>
              <a:rPr b="0" lang="de-DE" sz="13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ohne uns...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3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6: Software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8E5B1E6C-54D9-46A0-9DB9-4A0B826B6AC7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19" name="Grafik 12_7" descr=""/>
          <p:cNvPicPr/>
          <p:nvPr/>
        </p:nvPicPr>
        <p:blipFill>
          <a:blip r:embed="rId1"/>
          <a:stretch/>
        </p:blipFill>
        <p:spPr>
          <a:xfrm>
            <a:off x="7825680" y="457200"/>
            <a:ext cx="3345120" cy="365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	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GStreamer</a:t>
            </a: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de-DE" sz="2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r>
              <a:rPr b="1" lang="de-DE" sz="2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	</a:t>
            </a:r>
            <a:r>
              <a:rPr b="1" lang="de-DE" sz="2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ein Überblick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TEil 2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A27D0BFF-09B7-42AD-AF55-B52AE006B82B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23" name="Grafik 12_8" descr=""/>
          <p:cNvPicPr/>
          <p:nvPr/>
        </p:nvPicPr>
        <p:blipFill>
          <a:blip r:embed="rId1"/>
          <a:stretch/>
        </p:blipFill>
        <p:spPr>
          <a:xfrm>
            <a:off x="8458920" y="345240"/>
            <a:ext cx="2712600" cy="83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1" lang="de-DE" sz="22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Was ist GStreamer?</a:t>
            </a:r>
            <a:endParaRPr b="0" lang="en-US" sz="22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Multimedia Framework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Schweitzer Taschenmesser zum 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Erstellen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Editieren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Streamen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Konsumieren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von Multimedia (</a:t>
            </a:r>
            <a:r>
              <a:rPr b="1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Video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und/oder Audio)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de-DE" sz="1200" spc="-1" strike="noStrike">
                <a:solidFill>
                  <a:srgbClr val="000000"/>
                </a:solidFill>
                <a:latin typeface="Futura Std Medium"/>
                <a:ea typeface="DejaVu Sans"/>
              </a:rPr>
              <a:t>Quellen: </a:t>
            </a:r>
            <a:r>
              <a:rPr b="0" lang="de-DE" sz="1200" spc="-1" strike="noStrike" u="sng">
                <a:solidFill>
                  <a:srgbClr val="0563c1"/>
                </a:solidFill>
                <a:uFillTx/>
                <a:latin typeface="Futura Std Medium"/>
                <a:ea typeface="DejaVu Sans"/>
                <a:hlinkClick r:id="rId1"/>
              </a:rPr>
              <a:t>https://medium.com/@reachraktim/introduction-to-gstreamer-for-beginners-part-1-fe85342cacb8</a:t>
            </a:r>
            <a:br/>
            <a:r>
              <a:rPr b="0" lang="de-DE" sz="1200" spc="-1" strike="noStrike">
                <a:solidFill>
                  <a:srgbClr val="000000"/>
                </a:solidFill>
                <a:latin typeface="Futura Std Medium"/>
                <a:ea typeface="DejaVu Sans"/>
              </a:rPr>
              <a:t>	</a:t>
            </a:r>
            <a:r>
              <a:rPr b="0" lang="de-DE" sz="1200" spc="-1" strike="noStrike">
                <a:solidFill>
                  <a:srgbClr val="000000"/>
                </a:solidFill>
                <a:latin typeface="Futura Std Medium"/>
                <a:ea typeface="DejaVu Sans"/>
              </a:rPr>
              <a:t>   </a:t>
            </a:r>
            <a:r>
              <a:rPr b="0" lang="de-DE" sz="1200" spc="-1" strike="noStrike" u="sng">
                <a:solidFill>
                  <a:srgbClr val="0563c1"/>
                </a:solidFill>
                <a:uFillTx/>
                <a:latin typeface="Futura Std Medium"/>
                <a:ea typeface="DejaVu Sans"/>
                <a:hlinkClick r:id="rId2"/>
              </a:rPr>
              <a:t>https://caricio.com/a-brief-introduction-to-gstreamer/</a:t>
            </a:r>
            <a:br/>
            <a:endParaRPr b="0" lang="en-US" sz="1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1: Einleitung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B88B7FD9-6804-4709-87C8-83DF21C99388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27" name="Grafik 12_1" descr=""/>
          <p:cNvPicPr/>
          <p:nvPr/>
        </p:nvPicPr>
        <p:blipFill>
          <a:blip r:embed="rId3"/>
          <a:stretch/>
        </p:blipFill>
        <p:spPr>
          <a:xfrm>
            <a:off x="8458560" y="344880"/>
            <a:ext cx="2712600" cy="83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Graph des Datenstroms: </a:t>
            </a: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Pipeline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Plugin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: Element der Pipeline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Genau EINE Funktion: z.B: Videoquelle, Videosenke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Bestitzt </a:t>
            </a: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Quellen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und/oder </a:t>
            </a: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Senken 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für Daten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PADs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sind die Anschlüsse der Plugins (Sink Pads (In), Source Pads (Out))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Fähigkeiten der Plugins: </a:t>
            </a:r>
            <a:r>
              <a:rPr b="1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Capabilities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(Formate, Framerates…)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Beliebig kombinierbar solange Capabilities zusammenpassen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Jeder Plugin kann einen vom mehreren Zuständen haben (gestoppt, warten, abspielen…)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2: Modulares Konzept 1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2DD40CAD-7988-4974-ADFF-C3D0022FDC3C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8047800" y="1492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"/>
          <p:cNvSpPr/>
          <p:nvPr/>
        </p:nvSpPr>
        <p:spPr>
          <a:xfrm>
            <a:off x="9127800" y="1492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6"/>
          <p:cNvSpPr/>
          <p:nvPr/>
        </p:nvSpPr>
        <p:spPr>
          <a:xfrm>
            <a:off x="10207800" y="1492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7"/>
          <p:cNvSpPr/>
          <p:nvPr/>
        </p:nvSpPr>
        <p:spPr>
          <a:xfrm>
            <a:off x="8733600" y="1720800"/>
            <a:ext cx="394200" cy="0"/>
          </a:xfrm>
          <a:prstGeom prst="line">
            <a:avLst/>
          </a:prstGeom>
          <a:ln w="0">
            <a:solidFill>
              <a:srgbClr val="00a9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8"/>
          <p:cNvSpPr/>
          <p:nvPr/>
        </p:nvSpPr>
        <p:spPr>
          <a:xfrm>
            <a:off x="9813600" y="1720800"/>
            <a:ext cx="394200" cy="0"/>
          </a:xfrm>
          <a:prstGeom prst="line">
            <a:avLst/>
          </a:prstGeom>
          <a:ln w="0">
            <a:solidFill>
              <a:srgbClr val="00a9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772400" y="702000"/>
            <a:ext cx="3428280" cy="1126080"/>
          </a:xfrm>
          <a:prstGeom prst="rect">
            <a:avLst/>
          </a:prstGeom>
          <a:solidFill>
            <a:srgbClr val="e8f2a1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GStreamer Framework 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Kümmert sich um die Orchestrierung der Pipeline mit ihren Plugins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Synchronisiert der Plugins zueinander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Bietet gute Debugmöglichkeiten mit vielen Debuglevels (bis zur Überflutung…)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Kann Basis für grafische Darstellung der Pipeline ausgeben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Steuerung der Pipeline über eigenes Programm möglich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Aufbau und Start der Pipeline über Kommandozeile möglich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3: Modulares Konzept 2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3FB1FF6-9F58-46B8-B8AC-5AF7C82569E8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047800" y="1060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"/>
          <p:cNvSpPr/>
          <p:nvPr/>
        </p:nvSpPr>
        <p:spPr>
          <a:xfrm>
            <a:off x="9127800" y="1060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7"/>
          <p:cNvSpPr/>
          <p:nvPr/>
        </p:nvSpPr>
        <p:spPr>
          <a:xfrm>
            <a:off x="10207800" y="1060200"/>
            <a:ext cx="685080" cy="4564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Line 8"/>
          <p:cNvSpPr/>
          <p:nvPr/>
        </p:nvSpPr>
        <p:spPr>
          <a:xfrm>
            <a:off x="8733600" y="1288800"/>
            <a:ext cx="394200" cy="0"/>
          </a:xfrm>
          <a:prstGeom prst="line">
            <a:avLst/>
          </a:prstGeom>
          <a:ln w="0">
            <a:solidFill>
              <a:srgbClr val="00a9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Line 9"/>
          <p:cNvSpPr/>
          <p:nvPr/>
        </p:nvSpPr>
        <p:spPr>
          <a:xfrm>
            <a:off x="9813600" y="1288800"/>
            <a:ext cx="394200" cy="0"/>
          </a:xfrm>
          <a:prstGeom prst="line">
            <a:avLst/>
          </a:prstGeom>
          <a:ln w="0">
            <a:solidFill>
              <a:srgbClr val="00a9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Videosource 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Kamera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Datei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Netzwerk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Fakesource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4: Plugins-2: Quellen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C7344BF1-8860-4CE4-9340-E78963296628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48" name="Grafik 12_14" descr=""/>
          <p:cNvPicPr/>
          <p:nvPr/>
        </p:nvPicPr>
        <p:blipFill>
          <a:blip r:embed="rId1"/>
          <a:stretch/>
        </p:blipFill>
        <p:spPr>
          <a:xfrm>
            <a:off x="7893000" y="2480760"/>
            <a:ext cx="3169800" cy="2376360"/>
          </a:xfrm>
          <a:prstGeom prst="rect">
            <a:avLst/>
          </a:prstGeom>
          <a:ln w="0">
            <a:solidFill>
              <a:srgbClr val="808080"/>
            </a:solidFill>
          </a:ln>
        </p:spPr>
      </p:pic>
      <p:sp>
        <p:nvSpPr>
          <p:cNvPr id="149" name="CustomShape 4"/>
          <p:cNvSpPr/>
          <p:nvPr/>
        </p:nvSpPr>
        <p:spPr>
          <a:xfrm>
            <a:off x="3200400" y="3429000"/>
            <a:ext cx="4342680" cy="438120"/>
          </a:xfrm>
          <a:custGeom>
            <a:avLst/>
            <a:gdLst/>
            <a:ahLst/>
            <a:rect l="l" t="t" r="r" b="b"/>
            <a:pathLst>
              <a:path w="12066" h="1221">
                <a:moveTo>
                  <a:pt x="0" y="305"/>
                </a:moveTo>
                <a:lnTo>
                  <a:pt x="9049" y="305"/>
                </a:lnTo>
                <a:lnTo>
                  <a:pt x="9049" y="0"/>
                </a:lnTo>
                <a:lnTo>
                  <a:pt x="12065" y="610"/>
                </a:lnTo>
                <a:lnTo>
                  <a:pt x="9049" y="1220"/>
                </a:lnTo>
                <a:lnTo>
                  <a:pt x="9049" y="915"/>
                </a:lnTo>
                <a:lnTo>
                  <a:pt x="0" y="915"/>
                </a:lnTo>
                <a:lnTo>
                  <a:pt x="0" y="305"/>
                </a:lnTo>
              </a:path>
            </a:pathLst>
          </a:custGeom>
          <a:solidFill>
            <a:srgbClr val="81d41a"/>
          </a:solidFill>
          <a:ln w="0">
            <a:solidFill>
              <a:srgbClr val="158466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Videosink 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Monitor (autovideosink, kmssink(embedded)…)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Anwendung (Qt...)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Datei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Netzwerk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Fakesink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FPS Sink</a:t>
            </a:r>
            <a:endParaRPr b="0" lang="en-US" sz="2000" spc="-1" strike="noStrike">
              <a:latin typeface="Arial"/>
            </a:endParaRPr>
          </a:p>
          <a:p>
            <a:pPr lvl="3" marL="864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für Zeitmessungen als Zwischenschritt zum Debugging</a:t>
            </a:r>
            <a:endParaRPr b="0" lang="en-US" sz="2000" spc="-1" strike="noStrike">
              <a:latin typeface="Arial"/>
            </a:endParaRPr>
          </a:p>
          <a:p>
            <a:pPr lvl="3" marL="864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Als Option wird tatsächliche Sink benötigt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5: Plugins-3: SENKEN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56B7AFBF-1302-44CE-9427-787A1571A596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53" name="Grafik 12_15" descr=""/>
          <p:cNvPicPr/>
          <p:nvPr/>
        </p:nvPicPr>
        <p:blipFill>
          <a:blip r:embed="rId1"/>
          <a:stretch/>
        </p:blipFill>
        <p:spPr>
          <a:xfrm>
            <a:off x="8206200" y="992520"/>
            <a:ext cx="2604600" cy="22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Filter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Queue (Warteschlange/Puffer)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Videoconvert (Format z.B.: YUV→ RGB...)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Videocodec (Encode / Decode): SW oder HW(VPU)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Streaming ((De)-Payloader)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Multiplexer / Demultiplexer (z.B.: Audio/Video zusemmenfügen/trennen)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Mixer (z.B.: Greenbox/Alphakanal mit Hintergrund mischen)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6: Plugins-4: Verarbeitung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044EC649-A0B6-4366-A266-C45686D9B542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9096480" y="914400"/>
            <a:ext cx="1875600" cy="1250280"/>
          </a:xfrm>
          <a:prstGeom prst="rect">
            <a:avLst/>
          </a:prstGeom>
          <a:solidFill>
            <a:srgbClr val="81d41a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5"/>
          <p:cNvSpPr/>
          <p:nvPr/>
        </p:nvSpPr>
        <p:spPr>
          <a:xfrm>
            <a:off x="9601200" y="1107000"/>
            <a:ext cx="877680" cy="84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999999"/>
          </a:solidFill>
          <a:ln w="0"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6"/>
          <p:cNvSpPr/>
          <p:nvPr/>
        </p:nvSpPr>
        <p:spPr>
          <a:xfrm>
            <a:off x="9829800" y="1138680"/>
            <a:ext cx="456480" cy="813600"/>
          </a:xfrm>
          <a:custGeom>
            <a:avLst/>
            <a:gdLst/>
            <a:ah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Fakevideosink → Monitor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USB-Kamera → Filter → Monito</a:t>
            </a:r>
            <a:r>
              <a:rPr b="0" lang="de-DE" sz="12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r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de-DE" sz="1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GStreamer – 7: Demo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DA7A6803-2521-4BF3-863C-E8192E304153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1" lang="de-DE" sz="26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Smarte (Video-) Kamerasysteme</a:t>
            </a:r>
            <a:br/>
            <a:r>
              <a:rPr b="1" lang="de-DE" sz="26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ein Systemüberblick</a:t>
            </a:r>
            <a:endParaRPr b="0" lang="en-US" sz="26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1" lang="de-DE" sz="26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GStreamer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6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1" lang="de-DE" sz="48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Fragen?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ENDE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BFE528FD-FA3C-4613-B0D0-EDD1B9C0FD6B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66" name="Grafik 12_19" descr=""/>
          <p:cNvPicPr/>
          <p:nvPr/>
        </p:nvPicPr>
        <p:blipFill>
          <a:blip r:embed="rId1"/>
          <a:stretch/>
        </p:blipFill>
        <p:spPr>
          <a:xfrm>
            <a:off x="5996160" y="452520"/>
            <a:ext cx="5174640" cy="387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Warum Technologieentwicklung?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Fordern uns die bestehenden Kunden zu wenig?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Innovationen: Market Pull / </a:t>
            </a:r>
            <a:r>
              <a:rPr b="0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Technology Push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00000"/>
              </a:lnSpc>
              <a:spcBef>
                <a:spcPts val="1134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Technology Push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Schnell agieren bei neuen Kundenanforderungen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… 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statt langsam reagieren bis der Kunde woanders hin geht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Einleitung - 1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5E779ADE-2FD1-4499-BFBA-589BA6DDEBAC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85" name="Grafik 12" descr=""/>
          <p:cNvPicPr/>
          <p:nvPr/>
        </p:nvPicPr>
        <p:blipFill>
          <a:blip r:embed="rId1"/>
          <a:stretch/>
        </p:blipFill>
        <p:spPr>
          <a:xfrm>
            <a:off x="8800920" y="920520"/>
            <a:ext cx="2369880" cy="17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314400" y="2574000"/>
            <a:ext cx="4655160" cy="13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14000"/>
              </a:lnSpc>
            </a:pPr>
            <a:r>
              <a:rPr b="0" lang="de-DE" sz="2400" spc="-1" strike="noStrike" cap="all">
                <a:solidFill>
                  <a:srgbClr val="c2d600"/>
                </a:solidFill>
                <a:latin typeface="Futura Std Light"/>
                <a:ea typeface="DejaVu Sans"/>
              </a:rPr>
              <a:t>Converting challenges</a:t>
            </a:r>
            <a:br/>
            <a:r>
              <a:rPr b="0" lang="de-DE" sz="2400" spc="-1" strike="noStrike" cap="all">
                <a:solidFill>
                  <a:srgbClr val="c2d600"/>
                </a:solidFill>
                <a:latin typeface="Futura Std Light"/>
                <a:ea typeface="DejaVu Sans"/>
              </a:rPr>
              <a:t>into solutions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Beispiel Vision Systeme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Gibt es aktuell nicht im TLK, läuft unter ML(AI) / HMI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Optimale Ergänzung für das i.MX8MP Portfolio,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da angenommen wird: HMI wird nicht so stark „wachsen“ 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wie für Geschäftserfolg nötig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Idee: Umkehrung: statt Bilder hinaus → Bilder hinein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Viel bestehende Technologie kann weiterverwendet werden:</a:t>
            </a:r>
            <a:endParaRPr b="0" lang="en-US" sz="2000" spc="-1" strike="noStrike">
              <a:latin typeface="Arial"/>
            </a:endParaRPr>
          </a:p>
          <a:p>
            <a:pPr lvl="3" marL="864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GELin &amp; Linux Erfahrung</a:t>
            </a:r>
            <a:endParaRPr b="0" lang="en-US" sz="2000" spc="-1" strike="noStrike">
              <a:latin typeface="Arial"/>
            </a:endParaRPr>
          </a:p>
          <a:p>
            <a:pPr lvl="3" marL="864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i.MX8MP Plattform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Fehlendes Know-How wir in TLK aufgebaut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Einleitung - 2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E7DBB3F3-854F-4402-BD2C-83058A3F27B9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89" name="Grafik 12_0" descr=""/>
          <p:cNvPicPr/>
          <p:nvPr/>
        </p:nvPicPr>
        <p:blipFill>
          <a:blip r:embed="rId1"/>
          <a:stretch/>
        </p:blipFill>
        <p:spPr>
          <a:xfrm>
            <a:off x="8229600" y="702000"/>
            <a:ext cx="2941200" cy="281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	</a:t>
            </a: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SMARTE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	</a:t>
            </a: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(VIDEO) KAMERASYSTEME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de-DE" sz="4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ein Systemüberblick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TEil 1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22E1FE73-5768-4728-820E-43FFE72D3CFD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Bildsensor(en)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Fotozelle (1d - </a:t>
            </a:r>
            <a:r>
              <a:rPr b="0" lang="de-DE" sz="2000" spc="-1" strike="noStrike" u="sng">
                <a:solidFill>
                  <a:srgbClr val="253746"/>
                </a:solidFill>
                <a:uFillTx/>
                <a:latin typeface="Futura Std Medium"/>
                <a:ea typeface="DejaVu Sans"/>
              </a:rPr>
              <a:t>2d</a:t>
            </a: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)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Farbe (RGB)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Schwarzweiß (IR, VIS)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Wärembilder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Stereokameras (Leap Motion, Kinect...)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1: Bildgewinnung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0A514BCC-6788-4136-B60F-023A16CD00B9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96" name="Grafik 12_2" descr=""/>
          <p:cNvPicPr/>
          <p:nvPr/>
        </p:nvPicPr>
        <p:blipFill>
          <a:blip r:embed="rId1"/>
          <a:stretch/>
        </p:blipFill>
        <p:spPr>
          <a:xfrm>
            <a:off x="6172200" y="812520"/>
            <a:ext cx="5070600" cy="380124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6136200" y="4620600"/>
            <a:ext cx="502848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666666"/>
                </a:solidFill>
                <a:latin typeface="Arial"/>
                <a:ea typeface="DejaVu Sans"/>
              </a:rPr>
              <a:t>https://de.wikipedia.org/wiki/Datei:Matrixw.jpg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Optischer Pfad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Linse / Linsensysteme</a:t>
            </a:r>
            <a:endParaRPr b="0" lang="en-US" sz="2000" spc="-1" strike="noStrike">
              <a:latin typeface="Arial"/>
            </a:endParaRPr>
          </a:p>
          <a:p>
            <a:pPr lvl="3" marL="864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Makro / Zoom / Weitwinkel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Blenden / Shutter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Filter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Beleuchtung (aktiv (IR...), passiv)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Projektionen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Laser / Linienbilder / Rahmen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Indirekt über Display 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2: OptiK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A0E0F26-C1EE-4BF5-9287-DA6FA2C14700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01" name="Grafik 12_3" descr=""/>
          <p:cNvPicPr/>
          <p:nvPr/>
        </p:nvPicPr>
        <p:blipFill>
          <a:blip r:embed="rId1"/>
          <a:stretch/>
        </p:blipFill>
        <p:spPr>
          <a:xfrm>
            <a:off x="6640200" y="115200"/>
            <a:ext cx="4342680" cy="46443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6280200" y="4548960"/>
            <a:ext cx="52930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666666"/>
                </a:solidFill>
                <a:latin typeface="Arial"/>
                <a:ea typeface="DejaVu Sans"/>
              </a:rPr>
              <a:t>https://www.arducam.com/product/m12-mount-camera-lens-kit-arduino-raspberry-pi/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Linsenhalter / Linse / Leiterplatte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Justierung der Optik!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Fokusanpassung (Schärfe)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Blenden / Shutter / Filter</a:t>
            </a:r>
            <a:endParaRPr b="0" lang="en-US" sz="2000" spc="-1" strike="noStrike">
              <a:latin typeface="Arial"/>
            </a:endParaRPr>
          </a:p>
          <a:p>
            <a:pPr lvl="2" marL="648000" indent="-213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statisch/dynamisch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Gehäuse (Kompaktheit, Dichtheit, 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Wärmeabfuhr, Montagemöglichkeit)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Steckverbindungen (intern, nach außen)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3: Mechanik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B9B88A6D-19EA-4688-9F63-AEE025D6F920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06" name="Grafik 12_4" descr=""/>
          <p:cNvPicPr/>
          <p:nvPr/>
        </p:nvPicPr>
        <p:blipFill>
          <a:blip r:embed="rId1"/>
          <a:stretch/>
        </p:blipFill>
        <p:spPr>
          <a:xfrm>
            <a:off x="5715000" y="416520"/>
            <a:ext cx="5455800" cy="472032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5776560" y="5176440"/>
            <a:ext cx="52930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50" spc="-1" strike="noStrike">
                <a:solidFill>
                  <a:srgbClr val="666666"/>
                </a:solidFill>
                <a:latin typeface="Arial"/>
                <a:ea typeface="DejaVu Sans"/>
              </a:rPr>
              <a:t>https://www.amazon.com/Arducam-Mount-Lens-Holder-Styles/dp/B07QMRDZYS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PSU (AC/DC/POE/Batterie/Akku Versorung)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Zusätzliche Sensoren: (Helligkeit, Temperatur, Beschleunigung)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Mikrofon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RTC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LED(s) (Aufnahme, Beleuchtung (IR…))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Bussystem für Daten des Bildsensors (intern / extern)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Intern: CSI (~20cm)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Extern: Analoges Videosignal (xx m)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Extern: FPD-Link (~15m)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Extern: USB (~5 m)</a:t>
            </a:r>
            <a:br/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4: Elektronik 1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30BCA21-1BA3-4FF5-802A-216FF4625008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11" name="Grafik 12_5" descr=""/>
          <p:cNvPicPr/>
          <p:nvPr/>
        </p:nvPicPr>
        <p:blipFill>
          <a:blip r:embed="rId1"/>
          <a:stretch/>
        </p:blipFill>
        <p:spPr>
          <a:xfrm>
            <a:off x="8795880" y="685800"/>
            <a:ext cx="2374920" cy="297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20000" y="1440000"/>
            <a:ext cx="1049436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i.MX8MP Modul (VPU, NPU...)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Speicher zur Zwischenspeicherung von Videodaten (SD...)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GPIOs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Aktivierung externer Beleuchtung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Taster, Schalter: (Snapshot / Start-Stopp des Videos)… 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Mikrocontrollersysteme / FPGA</a:t>
            </a:r>
            <a:endParaRPr b="0" lang="en-US" sz="2000" spc="-1" strike="noStrike">
              <a:latin typeface="Arial"/>
            </a:endParaRPr>
          </a:p>
          <a:p>
            <a:pPr lvl="2" marL="648000" indent="-2152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Schnelle Datenvorverarbeitung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Bussysteme zur Weiterleitung der Videos / Daten (LAN, CAN, RSXXX...)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Display für Vorschau, HMI…</a:t>
            </a:r>
            <a:endParaRPr b="0" lang="en-US" sz="2000" spc="-1" strike="noStrike">
              <a:latin typeface="Arial"/>
            </a:endParaRPr>
          </a:p>
          <a:p>
            <a:pPr marL="431640" indent="-320760">
              <a:lnSpc>
                <a:spcPct val="120000"/>
              </a:lnSpc>
              <a:spcBef>
                <a:spcPts val="1001"/>
              </a:spcBef>
              <a:buClr>
                <a:srgbClr val="253746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USB für HW-Lizenzschlüssel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824400" y="702000"/>
            <a:ext cx="103971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de-DE" sz="2700" spc="-1" strike="noStrike" cap="all">
                <a:solidFill>
                  <a:srgbClr val="253746"/>
                </a:solidFill>
                <a:latin typeface="Futura Std Medium"/>
                <a:ea typeface="DejaVu Sans"/>
              </a:rPr>
              <a:t>Kameras – 5: Elektronik 2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250920" y="6005520"/>
            <a:ext cx="258912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2F3CF55A-BC65-41C4-9B33-913A89AF6396}" type="slidenum">
              <a:rPr b="0" lang="de-DE" sz="1000" spc="-1" strike="noStrike">
                <a:solidFill>
                  <a:srgbClr val="253746"/>
                </a:solidFill>
                <a:latin typeface="Futura Std Medium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15" name="Grafik 12_6" descr=""/>
          <p:cNvPicPr/>
          <p:nvPr/>
        </p:nvPicPr>
        <p:blipFill>
          <a:blip r:embed="rId1"/>
          <a:stretch/>
        </p:blipFill>
        <p:spPr>
          <a:xfrm>
            <a:off x="7543800" y="488520"/>
            <a:ext cx="3627000" cy="27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210126_Production Optimized Hardware Design</Template>
  <TotalTime>260</TotalTime>
  <Application>LibreOffice/7.0.4.2$Linux_X86_64 LibreOffice_project/00$Build-2</Application>
  <AppVersion>15.0000</AppVersion>
  <Words>2449</Words>
  <Paragraphs>619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2021-02-02T16:49:51Z</dcterms:created>
  <dc:creator>Kinzlbauer Stefan</dc:creator>
  <dc:description/>
  <dc:language>de-AT</dc:language>
  <cp:lastModifiedBy/>
  <dcterms:modified xsi:type="dcterms:W3CDTF">2023-10-06T09:15:38Z</dcterms:modified>
  <cp:revision>169</cp:revision>
  <dc:subject/>
  <dc:title>A warm welcome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Benutzerdefiniert</vt:lpwstr>
  </property>
  <property fmtid="{D5CDD505-2E9C-101B-9397-08002B2CF9AE}" pid="4" name="Slides">
    <vt:i4>66</vt:i4>
  </property>
</Properties>
</file>