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</p:sldMasterIdLst>
  <p:sldIdLst>
    <p:sldId id="276" r:id="rId4"/>
    <p:sldId id="279" r:id="rId5"/>
    <p:sldId id="259" r:id="rId6"/>
    <p:sldId id="263" r:id="rId7"/>
    <p:sldId id="261" r:id="rId8"/>
    <p:sldId id="262" r:id="rId9"/>
    <p:sldId id="264" r:id="rId10"/>
    <p:sldId id="273" r:id="rId11"/>
    <p:sldId id="266" r:id="rId12"/>
    <p:sldId id="265" r:id="rId13"/>
    <p:sldId id="268" r:id="rId14"/>
    <p:sldId id="280" r:id="rId15"/>
    <p:sldId id="277" r:id="rId16"/>
    <p:sldId id="256" r:id="rId17"/>
    <p:sldId id="281" r:id="rId18"/>
    <p:sldId id="272" r:id="rId19"/>
    <p:sldId id="270" r:id="rId20"/>
    <p:sldId id="278" r:id="rId21"/>
    <p:sldId id="269" r:id="rId22"/>
    <p:sldId id="271" r:id="rId23"/>
    <p:sldId id="275" r:id="rId24"/>
    <p:sldId id="267" r:id="rId25"/>
    <p:sldId id="274" r:id="rId26"/>
    <p:sldId id="258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746"/>
    <a:srgbClr val="C4D600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DDA80A-121D-4BFF-818A-5F6235025A84}" v="73" dt="2023-10-09T14:00:19.0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99" d="100"/>
          <a:sy n="99" d="100"/>
        </p:scale>
        <p:origin x="-2082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55632C-30C7-47FE-99A3-CF3940137252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A5E087-D19A-46FD-9C67-8970457F0E9F}">
      <dgm:prSet phldrT="[Text]" phldr="0"/>
      <dgm:spPr>
        <a:solidFill>
          <a:srgbClr val="C4D600"/>
        </a:solidFill>
      </dgm:spPr>
      <dgm:t>
        <a:bodyPr/>
        <a:lstStyle/>
        <a:p>
          <a:r>
            <a:rPr lang="en-US" dirty="0">
              <a:latin typeface="Calibri Light" panose="020F0302020204030204"/>
            </a:rPr>
            <a:t>1</a:t>
          </a:r>
          <a:endParaRPr lang="en-US" dirty="0"/>
        </a:p>
      </dgm:t>
    </dgm:pt>
    <dgm:pt modelId="{8C755526-A832-4810-894D-05DDA5B2F4CD}" type="parTrans" cxnId="{1AC73774-E1F4-4257-BAB3-430FEE8FBF2E}">
      <dgm:prSet/>
      <dgm:spPr/>
      <dgm:t>
        <a:bodyPr/>
        <a:lstStyle/>
        <a:p>
          <a:endParaRPr lang="en-US"/>
        </a:p>
      </dgm:t>
    </dgm:pt>
    <dgm:pt modelId="{31D7E17B-712B-4A2A-A37C-2D00C54DC732}" type="sibTrans" cxnId="{1AC73774-E1F4-4257-BAB3-430FEE8FBF2E}">
      <dgm:prSet/>
      <dgm:spPr/>
      <dgm:t>
        <a:bodyPr/>
        <a:lstStyle/>
        <a:p>
          <a:endParaRPr lang="en-US"/>
        </a:p>
      </dgm:t>
    </dgm:pt>
    <dgm:pt modelId="{03FBA268-C796-4965-9101-D6858BE0461B}">
      <dgm:prSet phldrT="[Text]" phldr="0" custT="1"/>
      <dgm:spPr>
        <a:solidFill>
          <a:srgbClr val="253746">
            <a:alpha val="90000"/>
          </a:srgbClr>
        </a:solidFill>
      </dgm:spPr>
      <dgm:t>
        <a:bodyPr/>
        <a:lstStyle/>
        <a:p>
          <a:pPr rtl="0"/>
          <a:r>
            <a:rPr lang="en-US" sz="1800" dirty="0">
              <a:solidFill>
                <a:schemeClr val="bg1"/>
              </a:solidFill>
              <a:latin typeface="Futura LT Pro Light" panose="020B0402020204020303" pitchFamily="34" charset="0"/>
            </a:rPr>
            <a:t>AN-MELDUNG [CANVAS]</a:t>
          </a:r>
        </a:p>
      </dgm:t>
    </dgm:pt>
    <dgm:pt modelId="{F48A5907-4C52-433F-90F0-906B15A4C926}" type="parTrans" cxnId="{AC159265-6196-4B54-A08A-C8F0D605884E}">
      <dgm:prSet/>
      <dgm:spPr/>
      <dgm:t>
        <a:bodyPr/>
        <a:lstStyle/>
        <a:p>
          <a:endParaRPr lang="en-US"/>
        </a:p>
      </dgm:t>
    </dgm:pt>
    <dgm:pt modelId="{CE796623-A68C-436B-9194-B3F4392984FB}" type="sibTrans" cxnId="{AC159265-6196-4B54-A08A-C8F0D605884E}">
      <dgm:prSet/>
      <dgm:spPr/>
      <dgm:t>
        <a:bodyPr/>
        <a:lstStyle/>
        <a:p>
          <a:endParaRPr lang="en-US"/>
        </a:p>
      </dgm:t>
    </dgm:pt>
    <dgm:pt modelId="{EE16187C-03D3-4839-85C7-2B25418D9672}">
      <dgm:prSet phldrT="[Text]" phldr="0"/>
      <dgm:spPr>
        <a:solidFill>
          <a:srgbClr val="C4D600"/>
        </a:solidFill>
      </dgm:spPr>
      <dgm:t>
        <a:bodyPr/>
        <a:lstStyle/>
        <a:p>
          <a:r>
            <a:rPr lang="en-US" dirty="0">
              <a:latin typeface="Calibri Light" panose="020F0302020204030204"/>
            </a:rPr>
            <a:t>2</a:t>
          </a:r>
          <a:endParaRPr lang="en-US" dirty="0"/>
        </a:p>
      </dgm:t>
    </dgm:pt>
    <dgm:pt modelId="{E0421211-868F-484D-BBC9-96DA466D08B2}" type="parTrans" cxnId="{D863CCC6-FDC3-4D1A-B199-FE31FB61661C}">
      <dgm:prSet/>
      <dgm:spPr/>
      <dgm:t>
        <a:bodyPr/>
        <a:lstStyle/>
        <a:p>
          <a:endParaRPr lang="en-US"/>
        </a:p>
      </dgm:t>
    </dgm:pt>
    <dgm:pt modelId="{993508D3-B65C-447F-B0A7-1C68FEC36645}" type="sibTrans" cxnId="{D863CCC6-FDC3-4D1A-B199-FE31FB61661C}">
      <dgm:prSet/>
      <dgm:spPr/>
      <dgm:t>
        <a:bodyPr/>
        <a:lstStyle/>
        <a:p>
          <a:endParaRPr lang="en-US"/>
        </a:p>
      </dgm:t>
    </dgm:pt>
    <dgm:pt modelId="{FB7A5039-C61E-4D81-95ED-BA70CC8E98CE}">
      <dgm:prSet phldrT="[Text]" phldr="0" custT="1"/>
      <dgm:spPr>
        <a:solidFill>
          <a:srgbClr val="253746">
            <a:alpha val="90000"/>
          </a:srgbClr>
        </a:solidFill>
      </dgm:spPr>
      <dgm:t>
        <a:bodyPr/>
        <a:lstStyle/>
        <a:p>
          <a:pPr rtl="0"/>
          <a:r>
            <a:rPr lang="en-US" sz="1800" dirty="0">
              <a:solidFill>
                <a:schemeClr val="bg1"/>
              </a:solidFill>
              <a:latin typeface="Futura LT Pro Light" panose="020B0402020204020303" pitchFamily="34" charset="0"/>
            </a:rPr>
            <a:t>BEWERT-UNG [JUROREN]</a:t>
          </a:r>
        </a:p>
      </dgm:t>
    </dgm:pt>
    <dgm:pt modelId="{07BAC878-6A3C-42E1-9558-E7E3DAC05374}" type="parTrans" cxnId="{E9532DCF-08C9-4396-9FD9-BAE05285E823}">
      <dgm:prSet/>
      <dgm:spPr/>
      <dgm:t>
        <a:bodyPr/>
        <a:lstStyle/>
        <a:p>
          <a:endParaRPr lang="en-US"/>
        </a:p>
      </dgm:t>
    </dgm:pt>
    <dgm:pt modelId="{1228DCC3-7FB1-4ECA-8E1B-143F4101D905}" type="sibTrans" cxnId="{E9532DCF-08C9-4396-9FD9-BAE05285E823}">
      <dgm:prSet/>
      <dgm:spPr/>
      <dgm:t>
        <a:bodyPr/>
        <a:lstStyle/>
        <a:p>
          <a:endParaRPr lang="en-US"/>
        </a:p>
      </dgm:t>
    </dgm:pt>
    <dgm:pt modelId="{AE2B4B64-FDBE-4981-9049-10E6C1D2BE1F}">
      <dgm:prSet phldrT="[Text]" phldr="0"/>
      <dgm:spPr>
        <a:solidFill>
          <a:srgbClr val="C4D600"/>
        </a:solidFill>
      </dgm:spPr>
      <dgm:t>
        <a:bodyPr/>
        <a:lstStyle/>
        <a:p>
          <a:r>
            <a:rPr lang="en-US" dirty="0">
              <a:latin typeface="Calibri Light" panose="020F0302020204030204"/>
            </a:rPr>
            <a:t>3</a:t>
          </a:r>
          <a:endParaRPr lang="en-US" dirty="0"/>
        </a:p>
      </dgm:t>
    </dgm:pt>
    <dgm:pt modelId="{2F4DE133-D52E-4777-B73E-916291466EDA}" type="parTrans" cxnId="{61EF9F1C-7EFA-43E3-AB5E-AA69461673B9}">
      <dgm:prSet/>
      <dgm:spPr/>
      <dgm:t>
        <a:bodyPr/>
        <a:lstStyle/>
        <a:p>
          <a:endParaRPr lang="en-US"/>
        </a:p>
      </dgm:t>
    </dgm:pt>
    <dgm:pt modelId="{37CE4514-128F-40B6-921D-F6F8D47CDDCE}" type="sibTrans" cxnId="{61EF9F1C-7EFA-43E3-AB5E-AA69461673B9}">
      <dgm:prSet/>
      <dgm:spPr/>
      <dgm:t>
        <a:bodyPr/>
        <a:lstStyle/>
        <a:p>
          <a:endParaRPr lang="en-US"/>
        </a:p>
      </dgm:t>
    </dgm:pt>
    <dgm:pt modelId="{93014DE2-9AF2-4BF8-B247-521EA5102AB0}">
      <dgm:prSet phldrT="[Text]" phldr="0" custT="1"/>
      <dgm:spPr>
        <a:solidFill>
          <a:srgbClr val="253746">
            <a:alpha val="90000"/>
          </a:srgbClr>
        </a:solidFill>
      </dgm:spPr>
      <dgm:t>
        <a:bodyPr/>
        <a:lstStyle/>
        <a:p>
          <a:pPr rtl="0"/>
          <a:r>
            <a:rPr lang="en-US" sz="1800" dirty="0">
              <a:solidFill>
                <a:schemeClr val="bg1"/>
              </a:solidFill>
              <a:latin typeface="Futura LT Pro Light" panose="020B0402020204020303" pitchFamily="34" charset="0"/>
            </a:rPr>
            <a:t>UMSETZ-UNG [TEAM| ALLEIN]</a:t>
          </a:r>
        </a:p>
      </dgm:t>
    </dgm:pt>
    <dgm:pt modelId="{4AAC5FFE-6B49-46C1-A128-700FF4BC11B3}" type="parTrans" cxnId="{99688823-F3B8-46FB-8A22-7FA7E082D437}">
      <dgm:prSet/>
      <dgm:spPr/>
      <dgm:t>
        <a:bodyPr/>
        <a:lstStyle/>
        <a:p>
          <a:endParaRPr lang="en-US"/>
        </a:p>
      </dgm:t>
    </dgm:pt>
    <dgm:pt modelId="{DAAC173B-9A41-4B75-93FA-FD2C757E32B2}" type="sibTrans" cxnId="{99688823-F3B8-46FB-8A22-7FA7E082D437}">
      <dgm:prSet/>
      <dgm:spPr/>
      <dgm:t>
        <a:bodyPr/>
        <a:lstStyle/>
        <a:p>
          <a:endParaRPr lang="en-US"/>
        </a:p>
      </dgm:t>
    </dgm:pt>
    <dgm:pt modelId="{D84A0E4E-95E4-40F8-AEBD-7D4E3A823447}">
      <dgm:prSet phldr="0" custT="1"/>
      <dgm:spPr>
        <a:solidFill>
          <a:srgbClr val="253746">
            <a:alpha val="90000"/>
          </a:srgbClr>
        </a:solidFill>
      </dgm:spPr>
      <dgm:t>
        <a:bodyPr/>
        <a:lstStyle/>
        <a:p>
          <a:pPr rtl="0"/>
          <a:r>
            <a:rPr lang="en-US" sz="1600" dirty="0">
              <a:solidFill>
                <a:schemeClr val="bg1"/>
              </a:solidFill>
              <a:latin typeface="Futura LT Pro Light" panose="020B0402020204020303" pitchFamily="34" charset="0"/>
            </a:rPr>
            <a:t>PRÄ-SENTATION [WW&amp;T]</a:t>
          </a:r>
        </a:p>
      </dgm:t>
    </dgm:pt>
    <dgm:pt modelId="{3A2C365D-F22A-4C82-A2B7-DD97EAF70294}" type="parTrans" cxnId="{2608C6B4-F2C3-4440-98DA-C9187F58A2A6}">
      <dgm:prSet/>
      <dgm:spPr/>
      <dgm:t>
        <a:bodyPr/>
        <a:lstStyle/>
        <a:p>
          <a:endParaRPr lang="de-DE"/>
        </a:p>
      </dgm:t>
    </dgm:pt>
    <dgm:pt modelId="{2D9C8FDB-918D-4FAC-AFB7-452C45AB4A2F}" type="sibTrans" cxnId="{2608C6B4-F2C3-4440-98DA-C9187F58A2A6}">
      <dgm:prSet/>
      <dgm:spPr/>
      <dgm:t>
        <a:bodyPr/>
        <a:lstStyle/>
        <a:p>
          <a:endParaRPr lang="de-DE"/>
        </a:p>
      </dgm:t>
    </dgm:pt>
    <dgm:pt modelId="{967C3A7F-9D29-4A90-9132-8F6DE118A314}">
      <dgm:prSet phldr="0"/>
      <dgm:spPr>
        <a:solidFill>
          <a:srgbClr val="C4D600"/>
        </a:solidFill>
      </dgm:spPr>
      <dgm:t>
        <a:bodyPr/>
        <a:lstStyle/>
        <a:p>
          <a:pPr rtl="0"/>
          <a:r>
            <a:rPr lang="en-US" dirty="0">
              <a:latin typeface="Calibri Light" panose="020F0302020204030204"/>
            </a:rPr>
            <a:t>4</a:t>
          </a:r>
        </a:p>
      </dgm:t>
    </dgm:pt>
    <dgm:pt modelId="{59FCD8CC-8E52-40EB-8169-E97148D48755}" type="parTrans" cxnId="{A68039F9-C70B-44C6-AE36-A7B46D286448}">
      <dgm:prSet/>
      <dgm:spPr/>
      <dgm:t>
        <a:bodyPr/>
        <a:lstStyle/>
        <a:p>
          <a:endParaRPr lang="de-DE"/>
        </a:p>
      </dgm:t>
    </dgm:pt>
    <dgm:pt modelId="{47AEB3D4-F70E-4BF1-9091-631B30F510D6}" type="sibTrans" cxnId="{A68039F9-C70B-44C6-AE36-A7B46D286448}">
      <dgm:prSet/>
      <dgm:spPr/>
      <dgm:t>
        <a:bodyPr/>
        <a:lstStyle/>
        <a:p>
          <a:endParaRPr lang="de-DE"/>
        </a:p>
      </dgm:t>
    </dgm:pt>
    <dgm:pt modelId="{E3CCEB16-0A00-4041-A7C3-C6E12F84E3E3}" type="pres">
      <dgm:prSet presAssocID="{9055632C-30C7-47FE-99A3-CF3940137252}" presName="theList" presStyleCnt="0">
        <dgm:presLayoutVars>
          <dgm:dir/>
          <dgm:animLvl val="lvl"/>
          <dgm:resizeHandles val="exact"/>
        </dgm:presLayoutVars>
      </dgm:prSet>
      <dgm:spPr/>
    </dgm:pt>
    <dgm:pt modelId="{9053D7C3-8FE8-4279-BA2F-E8A1EE96BC6C}" type="pres">
      <dgm:prSet presAssocID="{36A5E087-D19A-46FD-9C67-8970457F0E9F}" presName="compNode" presStyleCnt="0"/>
      <dgm:spPr/>
    </dgm:pt>
    <dgm:pt modelId="{6E4E67B3-5358-438E-BBF1-CB2DA6E3EBFE}" type="pres">
      <dgm:prSet presAssocID="{36A5E087-D19A-46FD-9C67-8970457F0E9F}" presName="noGeometry" presStyleCnt="0"/>
      <dgm:spPr/>
    </dgm:pt>
    <dgm:pt modelId="{08C30BA1-3428-427B-974D-2E096B095427}" type="pres">
      <dgm:prSet presAssocID="{36A5E087-D19A-46FD-9C67-8970457F0E9F}" presName="childTextVisible" presStyleLbl="bgAccFollowNode1" presStyleIdx="0" presStyleCnt="4">
        <dgm:presLayoutVars>
          <dgm:bulletEnabled val="1"/>
        </dgm:presLayoutVars>
      </dgm:prSet>
      <dgm:spPr/>
    </dgm:pt>
    <dgm:pt modelId="{C75A658E-87EA-457A-9787-CEC48E31404D}" type="pres">
      <dgm:prSet presAssocID="{36A5E087-D19A-46FD-9C67-8970457F0E9F}" presName="childTextHidden" presStyleLbl="bgAccFollowNode1" presStyleIdx="0" presStyleCnt="4"/>
      <dgm:spPr/>
    </dgm:pt>
    <dgm:pt modelId="{C4319565-E55D-4653-BD22-C7F371BA9985}" type="pres">
      <dgm:prSet presAssocID="{36A5E087-D19A-46FD-9C67-8970457F0E9F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2F9B36F9-AF80-48CD-A017-538F6E468079}" type="pres">
      <dgm:prSet presAssocID="{36A5E087-D19A-46FD-9C67-8970457F0E9F}" presName="aSpace" presStyleCnt="0"/>
      <dgm:spPr/>
    </dgm:pt>
    <dgm:pt modelId="{B03ECD92-A3E3-4712-8059-F18582EEA36E}" type="pres">
      <dgm:prSet presAssocID="{EE16187C-03D3-4839-85C7-2B25418D9672}" presName="compNode" presStyleCnt="0"/>
      <dgm:spPr/>
    </dgm:pt>
    <dgm:pt modelId="{8378DBE4-B86E-4A63-AE5F-9F60556041A4}" type="pres">
      <dgm:prSet presAssocID="{EE16187C-03D3-4839-85C7-2B25418D9672}" presName="noGeometry" presStyleCnt="0"/>
      <dgm:spPr/>
    </dgm:pt>
    <dgm:pt modelId="{A8A25ABF-72BC-4B6F-A2CA-E3B9EC17DE82}" type="pres">
      <dgm:prSet presAssocID="{EE16187C-03D3-4839-85C7-2B25418D9672}" presName="childTextVisible" presStyleLbl="bgAccFollowNode1" presStyleIdx="1" presStyleCnt="4">
        <dgm:presLayoutVars>
          <dgm:bulletEnabled val="1"/>
        </dgm:presLayoutVars>
      </dgm:prSet>
      <dgm:spPr/>
    </dgm:pt>
    <dgm:pt modelId="{84E60FB7-628A-4BED-8226-B54BD05F8809}" type="pres">
      <dgm:prSet presAssocID="{EE16187C-03D3-4839-85C7-2B25418D9672}" presName="childTextHidden" presStyleLbl="bgAccFollowNode1" presStyleIdx="1" presStyleCnt="4"/>
      <dgm:spPr/>
    </dgm:pt>
    <dgm:pt modelId="{E57B18C0-A7BF-420A-80B7-4415D3023303}" type="pres">
      <dgm:prSet presAssocID="{EE16187C-03D3-4839-85C7-2B25418D9672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D98CA2B5-12DA-4546-9215-E67527F296CF}" type="pres">
      <dgm:prSet presAssocID="{EE16187C-03D3-4839-85C7-2B25418D9672}" presName="aSpace" presStyleCnt="0"/>
      <dgm:spPr/>
    </dgm:pt>
    <dgm:pt modelId="{F0569339-8A12-4C56-A988-9BDE75F3C39A}" type="pres">
      <dgm:prSet presAssocID="{AE2B4B64-FDBE-4981-9049-10E6C1D2BE1F}" presName="compNode" presStyleCnt="0"/>
      <dgm:spPr/>
    </dgm:pt>
    <dgm:pt modelId="{A40EAFA7-64AA-438E-A3A9-C7BF440B6279}" type="pres">
      <dgm:prSet presAssocID="{AE2B4B64-FDBE-4981-9049-10E6C1D2BE1F}" presName="noGeometry" presStyleCnt="0"/>
      <dgm:spPr/>
    </dgm:pt>
    <dgm:pt modelId="{7F239762-0A9D-4F93-A7E6-B7AE2862D45F}" type="pres">
      <dgm:prSet presAssocID="{AE2B4B64-FDBE-4981-9049-10E6C1D2BE1F}" presName="childTextVisible" presStyleLbl="bgAccFollowNode1" presStyleIdx="2" presStyleCnt="4">
        <dgm:presLayoutVars>
          <dgm:bulletEnabled val="1"/>
        </dgm:presLayoutVars>
      </dgm:prSet>
      <dgm:spPr/>
    </dgm:pt>
    <dgm:pt modelId="{7DC2B35E-0503-42E0-B679-3873668A0104}" type="pres">
      <dgm:prSet presAssocID="{AE2B4B64-FDBE-4981-9049-10E6C1D2BE1F}" presName="childTextHidden" presStyleLbl="bgAccFollowNode1" presStyleIdx="2" presStyleCnt="4"/>
      <dgm:spPr/>
    </dgm:pt>
    <dgm:pt modelId="{63817EE7-41BA-44A6-B374-57817C95FB23}" type="pres">
      <dgm:prSet presAssocID="{AE2B4B64-FDBE-4981-9049-10E6C1D2BE1F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4449A66F-8EDC-49EC-B9F5-8DCCDB83B09F}" type="pres">
      <dgm:prSet presAssocID="{AE2B4B64-FDBE-4981-9049-10E6C1D2BE1F}" presName="aSpace" presStyleCnt="0"/>
      <dgm:spPr/>
    </dgm:pt>
    <dgm:pt modelId="{5D42DCD2-5D89-4940-931B-D36B822B2A26}" type="pres">
      <dgm:prSet presAssocID="{967C3A7F-9D29-4A90-9132-8F6DE118A314}" presName="compNode" presStyleCnt="0"/>
      <dgm:spPr/>
    </dgm:pt>
    <dgm:pt modelId="{983C1A95-5548-4876-9296-C04C048AB453}" type="pres">
      <dgm:prSet presAssocID="{967C3A7F-9D29-4A90-9132-8F6DE118A314}" presName="noGeometry" presStyleCnt="0"/>
      <dgm:spPr/>
    </dgm:pt>
    <dgm:pt modelId="{450F5B39-13CB-4A97-BF29-D31AE8262FE0}" type="pres">
      <dgm:prSet presAssocID="{967C3A7F-9D29-4A90-9132-8F6DE118A314}" presName="childTextVisible" presStyleLbl="bgAccFollowNode1" presStyleIdx="3" presStyleCnt="4">
        <dgm:presLayoutVars>
          <dgm:bulletEnabled val="1"/>
        </dgm:presLayoutVars>
      </dgm:prSet>
      <dgm:spPr/>
    </dgm:pt>
    <dgm:pt modelId="{45C45295-B547-44F7-AC8C-592768056757}" type="pres">
      <dgm:prSet presAssocID="{967C3A7F-9D29-4A90-9132-8F6DE118A314}" presName="childTextHidden" presStyleLbl="bgAccFollowNode1" presStyleIdx="3" presStyleCnt="4"/>
      <dgm:spPr/>
    </dgm:pt>
    <dgm:pt modelId="{8E97F8E1-60FF-4C20-92A5-09CD42C2BFA4}" type="pres">
      <dgm:prSet presAssocID="{967C3A7F-9D29-4A90-9132-8F6DE118A314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E3B7E703-8703-42BE-A6A7-E243AA7CF76C}" type="presOf" srcId="{03FBA268-C796-4965-9101-D6858BE0461B}" destId="{08C30BA1-3428-427B-974D-2E096B095427}" srcOrd="0" destOrd="0" presId="urn:microsoft.com/office/officeart/2005/8/layout/hProcess6"/>
    <dgm:cxn modelId="{BCE3B109-D039-4A19-8533-8D5F3D1AE0E3}" type="presOf" srcId="{FB7A5039-C61E-4D81-95ED-BA70CC8E98CE}" destId="{A8A25ABF-72BC-4B6F-A2CA-E3B9EC17DE82}" srcOrd="0" destOrd="0" presId="urn:microsoft.com/office/officeart/2005/8/layout/hProcess6"/>
    <dgm:cxn modelId="{94136D1B-074A-4786-97BC-DBF556E1D652}" type="presOf" srcId="{967C3A7F-9D29-4A90-9132-8F6DE118A314}" destId="{8E97F8E1-60FF-4C20-92A5-09CD42C2BFA4}" srcOrd="0" destOrd="0" presId="urn:microsoft.com/office/officeart/2005/8/layout/hProcess6"/>
    <dgm:cxn modelId="{61EF9F1C-7EFA-43E3-AB5E-AA69461673B9}" srcId="{9055632C-30C7-47FE-99A3-CF3940137252}" destId="{AE2B4B64-FDBE-4981-9049-10E6C1D2BE1F}" srcOrd="2" destOrd="0" parTransId="{2F4DE133-D52E-4777-B73E-916291466EDA}" sibTransId="{37CE4514-128F-40B6-921D-F6F8D47CDDCE}"/>
    <dgm:cxn modelId="{C627561E-B86B-499D-8972-D285F2B75741}" type="presOf" srcId="{93014DE2-9AF2-4BF8-B247-521EA5102AB0}" destId="{7DC2B35E-0503-42E0-B679-3873668A0104}" srcOrd="1" destOrd="0" presId="urn:microsoft.com/office/officeart/2005/8/layout/hProcess6"/>
    <dgm:cxn modelId="{99688823-F3B8-46FB-8A22-7FA7E082D437}" srcId="{AE2B4B64-FDBE-4981-9049-10E6C1D2BE1F}" destId="{93014DE2-9AF2-4BF8-B247-521EA5102AB0}" srcOrd="0" destOrd="0" parTransId="{4AAC5FFE-6B49-46C1-A128-700FF4BC11B3}" sibTransId="{DAAC173B-9A41-4B75-93FA-FD2C757E32B2}"/>
    <dgm:cxn modelId="{AC159265-6196-4B54-A08A-C8F0D605884E}" srcId="{36A5E087-D19A-46FD-9C67-8970457F0E9F}" destId="{03FBA268-C796-4965-9101-D6858BE0461B}" srcOrd="0" destOrd="0" parTransId="{F48A5907-4C52-433F-90F0-906B15A4C926}" sibTransId="{CE796623-A68C-436B-9194-B3F4392984FB}"/>
    <dgm:cxn modelId="{38A1DE46-0E97-490B-B1F7-075B18A43C36}" type="presOf" srcId="{03FBA268-C796-4965-9101-D6858BE0461B}" destId="{C75A658E-87EA-457A-9787-CEC48E31404D}" srcOrd="1" destOrd="0" presId="urn:microsoft.com/office/officeart/2005/8/layout/hProcess6"/>
    <dgm:cxn modelId="{761F8948-B626-4708-B5DC-32F1F824D59E}" type="presOf" srcId="{EE16187C-03D3-4839-85C7-2B25418D9672}" destId="{E57B18C0-A7BF-420A-80B7-4415D3023303}" srcOrd="0" destOrd="0" presId="urn:microsoft.com/office/officeart/2005/8/layout/hProcess6"/>
    <dgm:cxn modelId="{1AC73774-E1F4-4257-BAB3-430FEE8FBF2E}" srcId="{9055632C-30C7-47FE-99A3-CF3940137252}" destId="{36A5E087-D19A-46FD-9C67-8970457F0E9F}" srcOrd="0" destOrd="0" parTransId="{8C755526-A832-4810-894D-05DDA5B2F4CD}" sibTransId="{31D7E17B-712B-4A2A-A37C-2D00C54DC732}"/>
    <dgm:cxn modelId="{32AF897E-0954-44B3-B174-B3980BCF35F6}" type="presOf" srcId="{AE2B4B64-FDBE-4981-9049-10E6C1D2BE1F}" destId="{63817EE7-41BA-44A6-B374-57817C95FB23}" srcOrd="0" destOrd="0" presId="urn:microsoft.com/office/officeart/2005/8/layout/hProcess6"/>
    <dgm:cxn modelId="{F58CDE86-8CEA-4D54-85FC-CE07D98D1F0F}" type="presOf" srcId="{36A5E087-D19A-46FD-9C67-8970457F0E9F}" destId="{C4319565-E55D-4653-BD22-C7F371BA9985}" srcOrd="0" destOrd="0" presId="urn:microsoft.com/office/officeart/2005/8/layout/hProcess6"/>
    <dgm:cxn modelId="{1F6F8787-03F2-44F9-B68A-05485761BF3E}" type="presOf" srcId="{9055632C-30C7-47FE-99A3-CF3940137252}" destId="{E3CCEB16-0A00-4041-A7C3-C6E12F84E3E3}" srcOrd="0" destOrd="0" presId="urn:microsoft.com/office/officeart/2005/8/layout/hProcess6"/>
    <dgm:cxn modelId="{573DE7AA-1FBA-4A69-8910-53C3121358C7}" type="presOf" srcId="{D84A0E4E-95E4-40F8-AEBD-7D4E3A823447}" destId="{45C45295-B547-44F7-AC8C-592768056757}" srcOrd="1" destOrd="0" presId="urn:microsoft.com/office/officeart/2005/8/layout/hProcess6"/>
    <dgm:cxn modelId="{2608C6B4-F2C3-4440-98DA-C9187F58A2A6}" srcId="{967C3A7F-9D29-4A90-9132-8F6DE118A314}" destId="{D84A0E4E-95E4-40F8-AEBD-7D4E3A823447}" srcOrd="0" destOrd="0" parTransId="{3A2C365D-F22A-4C82-A2B7-DD97EAF70294}" sibTransId="{2D9C8FDB-918D-4FAC-AFB7-452C45AB4A2F}"/>
    <dgm:cxn modelId="{D863CCC6-FDC3-4D1A-B199-FE31FB61661C}" srcId="{9055632C-30C7-47FE-99A3-CF3940137252}" destId="{EE16187C-03D3-4839-85C7-2B25418D9672}" srcOrd="1" destOrd="0" parTransId="{E0421211-868F-484D-BBC9-96DA466D08B2}" sibTransId="{993508D3-B65C-447F-B0A7-1C68FEC36645}"/>
    <dgm:cxn modelId="{E9532DCF-08C9-4396-9FD9-BAE05285E823}" srcId="{EE16187C-03D3-4839-85C7-2B25418D9672}" destId="{FB7A5039-C61E-4D81-95ED-BA70CC8E98CE}" srcOrd="0" destOrd="0" parTransId="{07BAC878-6A3C-42E1-9558-E7E3DAC05374}" sibTransId="{1228DCC3-7FB1-4ECA-8E1B-143F4101D905}"/>
    <dgm:cxn modelId="{69F8BBD6-5DC2-442D-AE2E-58CC630B4DE8}" type="presOf" srcId="{93014DE2-9AF2-4BF8-B247-521EA5102AB0}" destId="{7F239762-0A9D-4F93-A7E6-B7AE2862D45F}" srcOrd="0" destOrd="0" presId="urn:microsoft.com/office/officeart/2005/8/layout/hProcess6"/>
    <dgm:cxn modelId="{D2B418E2-CF08-4220-AD88-33E4CA8C2220}" type="presOf" srcId="{FB7A5039-C61E-4D81-95ED-BA70CC8E98CE}" destId="{84E60FB7-628A-4BED-8226-B54BD05F8809}" srcOrd="1" destOrd="0" presId="urn:microsoft.com/office/officeart/2005/8/layout/hProcess6"/>
    <dgm:cxn modelId="{D28262EA-2438-437C-A90C-F1A5DA108120}" type="presOf" srcId="{D84A0E4E-95E4-40F8-AEBD-7D4E3A823447}" destId="{450F5B39-13CB-4A97-BF29-D31AE8262FE0}" srcOrd="0" destOrd="0" presId="urn:microsoft.com/office/officeart/2005/8/layout/hProcess6"/>
    <dgm:cxn modelId="{A68039F9-C70B-44C6-AE36-A7B46D286448}" srcId="{9055632C-30C7-47FE-99A3-CF3940137252}" destId="{967C3A7F-9D29-4A90-9132-8F6DE118A314}" srcOrd="3" destOrd="0" parTransId="{59FCD8CC-8E52-40EB-8169-E97148D48755}" sibTransId="{47AEB3D4-F70E-4BF1-9091-631B30F510D6}"/>
    <dgm:cxn modelId="{892A4FC6-4D44-430D-8B76-36ECA5828E3F}" type="presParOf" srcId="{E3CCEB16-0A00-4041-A7C3-C6E12F84E3E3}" destId="{9053D7C3-8FE8-4279-BA2F-E8A1EE96BC6C}" srcOrd="0" destOrd="0" presId="urn:microsoft.com/office/officeart/2005/8/layout/hProcess6"/>
    <dgm:cxn modelId="{CB7C1023-F05D-48FC-A290-7BA3206D782C}" type="presParOf" srcId="{9053D7C3-8FE8-4279-BA2F-E8A1EE96BC6C}" destId="{6E4E67B3-5358-438E-BBF1-CB2DA6E3EBFE}" srcOrd="0" destOrd="0" presId="urn:microsoft.com/office/officeart/2005/8/layout/hProcess6"/>
    <dgm:cxn modelId="{A0CD0B77-4A09-4EAA-9EC9-7DC7CD58A539}" type="presParOf" srcId="{9053D7C3-8FE8-4279-BA2F-E8A1EE96BC6C}" destId="{08C30BA1-3428-427B-974D-2E096B095427}" srcOrd="1" destOrd="0" presId="urn:microsoft.com/office/officeart/2005/8/layout/hProcess6"/>
    <dgm:cxn modelId="{72480F5C-F4D8-45A8-BED9-7BDC8D2BE3B9}" type="presParOf" srcId="{9053D7C3-8FE8-4279-BA2F-E8A1EE96BC6C}" destId="{C75A658E-87EA-457A-9787-CEC48E31404D}" srcOrd="2" destOrd="0" presId="urn:microsoft.com/office/officeart/2005/8/layout/hProcess6"/>
    <dgm:cxn modelId="{210583D8-5957-47F1-B288-A6F390E18C2C}" type="presParOf" srcId="{9053D7C3-8FE8-4279-BA2F-E8A1EE96BC6C}" destId="{C4319565-E55D-4653-BD22-C7F371BA9985}" srcOrd="3" destOrd="0" presId="urn:microsoft.com/office/officeart/2005/8/layout/hProcess6"/>
    <dgm:cxn modelId="{6EEEABF0-6755-4EBD-A3A3-AD76B6B0941C}" type="presParOf" srcId="{E3CCEB16-0A00-4041-A7C3-C6E12F84E3E3}" destId="{2F9B36F9-AF80-48CD-A017-538F6E468079}" srcOrd="1" destOrd="0" presId="urn:microsoft.com/office/officeart/2005/8/layout/hProcess6"/>
    <dgm:cxn modelId="{B4D9D435-9EDD-452E-9E66-7089609DF962}" type="presParOf" srcId="{E3CCEB16-0A00-4041-A7C3-C6E12F84E3E3}" destId="{B03ECD92-A3E3-4712-8059-F18582EEA36E}" srcOrd="2" destOrd="0" presId="urn:microsoft.com/office/officeart/2005/8/layout/hProcess6"/>
    <dgm:cxn modelId="{FD53DD2A-5961-4CF1-A923-E1DA4DDD2545}" type="presParOf" srcId="{B03ECD92-A3E3-4712-8059-F18582EEA36E}" destId="{8378DBE4-B86E-4A63-AE5F-9F60556041A4}" srcOrd="0" destOrd="0" presId="urn:microsoft.com/office/officeart/2005/8/layout/hProcess6"/>
    <dgm:cxn modelId="{8CF618BF-EC11-4E5D-8113-55E2D14B00D8}" type="presParOf" srcId="{B03ECD92-A3E3-4712-8059-F18582EEA36E}" destId="{A8A25ABF-72BC-4B6F-A2CA-E3B9EC17DE82}" srcOrd="1" destOrd="0" presId="urn:microsoft.com/office/officeart/2005/8/layout/hProcess6"/>
    <dgm:cxn modelId="{FD8C6E59-66A8-43F3-A76B-E159ABD5A866}" type="presParOf" srcId="{B03ECD92-A3E3-4712-8059-F18582EEA36E}" destId="{84E60FB7-628A-4BED-8226-B54BD05F8809}" srcOrd="2" destOrd="0" presId="urn:microsoft.com/office/officeart/2005/8/layout/hProcess6"/>
    <dgm:cxn modelId="{6270EBC5-F339-414F-9541-3E31F4AEA2EC}" type="presParOf" srcId="{B03ECD92-A3E3-4712-8059-F18582EEA36E}" destId="{E57B18C0-A7BF-420A-80B7-4415D3023303}" srcOrd="3" destOrd="0" presId="urn:microsoft.com/office/officeart/2005/8/layout/hProcess6"/>
    <dgm:cxn modelId="{EF039C3A-831E-4C07-8585-23C124630ED8}" type="presParOf" srcId="{E3CCEB16-0A00-4041-A7C3-C6E12F84E3E3}" destId="{D98CA2B5-12DA-4546-9215-E67527F296CF}" srcOrd="3" destOrd="0" presId="urn:microsoft.com/office/officeart/2005/8/layout/hProcess6"/>
    <dgm:cxn modelId="{4DF10B72-F799-4D7E-A075-2F4CD97894A9}" type="presParOf" srcId="{E3CCEB16-0A00-4041-A7C3-C6E12F84E3E3}" destId="{F0569339-8A12-4C56-A988-9BDE75F3C39A}" srcOrd="4" destOrd="0" presId="urn:microsoft.com/office/officeart/2005/8/layout/hProcess6"/>
    <dgm:cxn modelId="{7A50E2E6-CCCF-415A-B179-A01813DE41EA}" type="presParOf" srcId="{F0569339-8A12-4C56-A988-9BDE75F3C39A}" destId="{A40EAFA7-64AA-438E-A3A9-C7BF440B6279}" srcOrd="0" destOrd="0" presId="urn:microsoft.com/office/officeart/2005/8/layout/hProcess6"/>
    <dgm:cxn modelId="{9A611978-A019-4188-BC03-F5C65D8F22B0}" type="presParOf" srcId="{F0569339-8A12-4C56-A988-9BDE75F3C39A}" destId="{7F239762-0A9D-4F93-A7E6-B7AE2862D45F}" srcOrd="1" destOrd="0" presId="urn:microsoft.com/office/officeart/2005/8/layout/hProcess6"/>
    <dgm:cxn modelId="{7EDC76A1-4CFD-4D4B-B5F3-10D35A4802E1}" type="presParOf" srcId="{F0569339-8A12-4C56-A988-9BDE75F3C39A}" destId="{7DC2B35E-0503-42E0-B679-3873668A0104}" srcOrd="2" destOrd="0" presId="urn:microsoft.com/office/officeart/2005/8/layout/hProcess6"/>
    <dgm:cxn modelId="{27332200-3991-4ADC-BDEA-FC0C4B0FE9D3}" type="presParOf" srcId="{F0569339-8A12-4C56-A988-9BDE75F3C39A}" destId="{63817EE7-41BA-44A6-B374-57817C95FB23}" srcOrd="3" destOrd="0" presId="urn:microsoft.com/office/officeart/2005/8/layout/hProcess6"/>
    <dgm:cxn modelId="{B8BBB8F0-B13D-45EC-A7F2-EFC0FF5248A4}" type="presParOf" srcId="{E3CCEB16-0A00-4041-A7C3-C6E12F84E3E3}" destId="{4449A66F-8EDC-49EC-B9F5-8DCCDB83B09F}" srcOrd="5" destOrd="0" presId="urn:microsoft.com/office/officeart/2005/8/layout/hProcess6"/>
    <dgm:cxn modelId="{B6017846-2188-4395-8FE8-2AA7370C3979}" type="presParOf" srcId="{E3CCEB16-0A00-4041-A7C3-C6E12F84E3E3}" destId="{5D42DCD2-5D89-4940-931B-D36B822B2A26}" srcOrd="6" destOrd="0" presId="urn:microsoft.com/office/officeart/2005/8/layout/hProcess6"/>
    <dgm:cxn modelId="{81AFCDA8-3FD8-49A7-8FEB-E81B986089DB}" type="presParOf" srcId="{5D42DCD2-5D89-4940-931B-D36B822B2A26}" destId="{983C1A95-5548-4876-9296-C04C048AB453}" srcOrd="0" destOrd="0" presId="urn:microsoft.com/office/officeart/2005/8/layout/hProcess6"/>
    <dgm:cxn modelId="{5F8E081F-A2E7-4FBE-907B-2E7F225D7DEF}" type="presParOf" srcId="{5D42DCD2-5D89-4940-931B-D36B822B2A26}" destId="{450F5B39-13CB-4A97-BF29-D31AE8262FE0}" srcOrd="1" destOrd="0" presId="urn:microsoft.com/office/officeart/2005/8/layout/hProcess6"/>
    <dgm:cxn modelId="{4556B0C4-513F-4B8E-9A63-63B0B9E16D44}" type="presParOf" srcId="{5D42DCD2-5D89-4940-931B-D36B822B2A26}" destId="{45C45295-B547-44F7-AC8C-592768056757}" srcOrd="2" destOrd="0" presId="urn:microsoft.com/office/officeart/2005/8/layout/hProcess6"/>
    <dgm:cxn modelId="{B36B8479-15CD-4357-934A-5B12E02C2732}" type="presParOf" srcId="{5D42DCD2-5D89-4940-931B-D36B822B2A26}" destId="{8E97F8E1-60FF-4C20-92A5-09CD42C2BFA4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30BA1-3428-427B-974D-2E096B095427}">
      <dsp:nvSpPr>
        <dsp:cNvPr id="0" name=""/>
        <dsp:cNvSpPr/>
      </dsp:nvSpPr>
      <dsp:spPr>
        <a:xfrm>
          <a:off x="600355" y="2016798"/>
          <a:ext cx="2376714" cy="2077547"/>
        </a:xfrm>
        <a:prstGeom prst="rightArrow">
          <a:avLst>
            <a:gd name="adj1" fmla="val 70000"/>
            <a:gd name="adj2" fmla="val 50000"/>
          </a:avLst>
        </a:prstGeom>
        <a:solidFill>
          <a:srgbClr val="253746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Futura LT Pro Light" panose="020B0402020204020303" pitchFamily="34" charset="0"/>
            </a:rPr>
            <a:t>AN-MELDUNG [CANVAS]</a:t>
          </a:r>
        </a:p>
      </dsp:txBody>
      <dsp:txXfrm>
        <a:off x="1194534" y="2328430"/>
        <a:ext cx="1158648" cy="1454283"/>
      </dsp:txXfrm>
    </dsp:sp>
    <dsp:sp modelId="{C4319565-E55D-4653-BD22-C7F371BA9985}">
      <dsp:nvSpPr>
        <dsp:cNvPr id="0" name=""/>
        <dsp:cNvSpPr/>
      </dsp:nvSpPr>
      <dsp:spPr>
        <a:xfrm>
          <a:off x="6176" y="2461393"/>
          <a:ext cx="1188357" cy="1188357"/>
        </a:xfrm>
        <a:prstGeom prst="ellipse">
          <a:avLst/>
        </a:prstGeom>
        <a:solidFill>
          <a:srgbClr val="C4D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>
              <a:latin typeface="Calibri Light" panose="020F0302020204030204"/>
            </a:rPr>
            <a:t>1</a:t>
          </a:r>
          <a:endParaRPr lang="en-US" sz="5500" kern="1200" dirty="0"/>
        </a:p>
      </dsp:txBody>
      <dsp:txXfrm>
        <a:off x="180207" y="2635424"/>
        <a:ext cx="840295" cy="840295"/>
      </dsp:txXfrm>
    </dsp:sp>
    <dsp:sp modelId="{A8A25ABF-72BC-4B6F-A2CA-E3B9EC17DE82}">
      <dsp:nvSpPr>
        <dsp:cNvPr id="0" name=""/>
        <dsp:cNvSpPr/>
      </dsp:nvSpPr>
      <dsp:spPr>
        <a:xfrm>
          <a:off x="3719793" y="2016798"/>
          <a:ext cx="2376714" cy="2077547"/>
        </a:xfrm>
        <a:prstGeom prst="rightArrow">
          <a:avLst>
            <a:gd name="adj1" fmla="val 70000"/>
            <a:gd name="adj2" fmla="val 50000"/>
          </a:avLst>
        </a:prstGeom>
        <a:solidFill>
          <a:srgbClr val="253746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Futura LT Pro Light" panose="020B0402020204020303" pitchFamily="34" charset="0"/>
            </a:rPr>
            <a:t>BEWERT-UNG [JUROREN]</a:t>
          </a:r>
        </a:p>
      </dsp:txBody>
      <dsp:txXfrm>
        <a:off x="4313971" y="2328430"/>
        <a:ext cx="1158648" cy="1454283"/>
      </dsp:txXfrm>
    </dsp:sp>
    <dsp:sp modelId="{E57B18C0-A7BF-420A-80B7-4415D3023303}">
      <dsp:nvSpPr>
        <dsp:cNvPr id="0" name=""/>
        <dsp:cNvSpPr/>
      </dsp:nvSpPr>
      <dsp:spPr>
        <a:xfrm>
          <a:off x="3125614" y="2461393"/>
          <a:ext cx="1188357" cy="1188357"/>
        </a:xfrm>
        <a:prstGeom prst="ellipse">
          <a:avLst/>
        </a:prstGeom>
        <a:solidFill>
          <a:srgbClr val="C4D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>
              <a:latin typeface="Calibri Light" panose="020F0302020204030204"/>
            </a:rPr>
            <a:t>2</a:t>
          </a:r>
          <a:endParaRPr lang="en-US" sz="5500" kern="1200" dirty="0"/>
        </a:p>
      </dsp:txBody>
      <dsp:txXfrm>
        <a:off x="3299645" y="2635424"/>
        <a:ext cx="840295" cy="840295"/>
      </dsp:txXfrm>
    </dsp:sp>
    <dsp:sp modelId="{7F239762-0A9D-4F93-A7E6-B7AE2862D45F}">
      <dsp:nvSpPr>
        <dsp:cNvPr id="0" name=""/>
        <dsp:cNvSpPr/>
      </dsp:nvSpPr>
      <dsp:spPr>
        <a:xfrm>
          <a:off x="6839230" y="2016798"/>
          <a:ext cx="2376714" cy="2077547"/>
        </a:xfrm>
        <a:prstGeom prst="rightArrow">
          <a:avLst>
            <a:gd name="adj1" fmla="val 70000"/>
            <a:gd name="adj2" fmla="val 50000"/>
          </a:avLst>
        </a:prstGeom>
        <a:solidFill>
          <a:srgbClr val="253746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Futura LT Pro Light" panose="020B0402020204020303" pitchFamily="34" charset="0"/>
            </a:rPr>
            <a:t>UMSETZ-UNG [TEAM| ALLEIN]</a:t>
          </a:r>
        </a:p>
      </dsp:txBody>
      <dsp:txXfrm>
        <a:off x="7433409" y="2328430"/>
        <a:ext cx="1158648" cy="1454283"/>
      </dsp:txXfrm>
    </dsp:sp>
    <dsp:sp modelId="{63817EE7-41BA-44A6-B374-57817C95FB23}">
      <dsp:nvSpPr>
        <dsp:cNvPr id="0" name=""/>
        <dsp:cNvSpPr/>
      </dsp:nvSpPr>
      <dsp:spPr>
        <a:xfrm>
          <a:off x="6245052" y="2461393"/>
          <a:ext cx="1188357" cy="1188357"/>
        </a:xfrm>
        <a:prstGeom prst="ellipse">
          <a:avLst/>
        </a:prstGeom>
        <a:solidFill>
          <a:srgbClr val="C4D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>
              <a:latin typeface="Calibri Light" panose="020F0302020204030204"/>
            </a:rPr>
            <a:t>3</a:t>
          </a:r>
          <a:endParaRPr lang="en-US" sz="5500" kern="1200" dirty="0"/>
        </a:p>
      </dsp:txBody>
      <dsp:txXfrm>
        <a:off x="6419083" y="2635424"/>
        <a:ext cx="840295" cy="840295"/>
      </dsp:txXfrm>
    </dsp:sp>
    <dsp:sp modelId="{450F5B39-13CB-4A97-BF29-D31AE8262FE0}">
      <dsp:nvSpPr>
        <dsp:cNvPr id="0" name=""/>
        <dsp:cNvSpPr/>
      </dsp:nvSpPr>
      <dsp:spPr>
        <a:xfrm>
          <a:off x="9958668" y="2016798"/>
          <a:ext cx="2376714" cy="2077547"/>
        </a:xfrm>
        <a:prstGeom prst="rightArrow">
          <a:avLst>
            <a:gd name="adj1" fmla="val 70000"/>
            <a:gd name="adj2" fmla="val 50000"/>
          </a:avLst>
        </a:prstGeom>
        <a:solidFill>
          <a:srgbClr val="253746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Futura LT Pro Light" panose="020B0402020204020303" pitchFamily="34" charset="0"/>
            </a:rPr>
            <a:t>PRÄ-SENTATION [WW&amp;T]</a:t>
          </a:r>
        </a:p>
      </dsp:txBody>
      <dsp:txXfrm>
        <a:off x="10552847" y="2328430"/>
        <a:ext cx="1158648" cy="1454283"/>
      </dsp:txXfrm>
    </dsp:sp>
    <dsp:sp modelId="{8E97F8E1-60FF-4C20-92A5-09CD42C2BFA4}">
      <dsp:nvSpPr>
        <dsp:cNvPr id="0" name=""/>
        <dsp:cNvSpPr/>
      </dsp:nvSpPr>
      <dsp:spPr>
        <a:xfrm>
          <a:off x="9364490" y="2461393"/>
          <a:ext cx="1188357" cy="1188357"/>
        </a:xfrm>
        <a:prstGeom prst="ellipse">
          <a:avLst/>
        </a:prstGeom>
        <a:solidFill>
          <a:srgbClr val="C4D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>
              <a:latin typeface="Calibri Light" panose="020F0302020204030204"/>
            </a:rPr>
            <a:t>4</a:t>
          </a:r>
        </a:p>
      </dsp:txBody>
      <dsp:txXfrm>
        <a:off x="9538521" y="2635424"/>
        <a:ext cx="840295" cy="840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16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20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958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5">
            <a:extLst>
              <a:ext uri="{FF2B5EF4-FFF2-40B4-BE49-F238E27FC236}">
                <a16:creationId xmlns:a16="http://schemas.microsoft.com/office/drawing/2014/main" id="{F8ABC5BC-5D56-4A4D-A3B4-538DC45E8A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80176" y="2708920"/>
            <a:ext cx="4140000" cy="115212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6273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6486519-F5E3-4189-B5CC-7B75FB50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07EDDA-3814-4E86-89F9-BB6202BD2F3C}" type="datetimeFigureOut">
              <a:rPr lang="de-DE" smtClean="0"/>
              <a:t>23.10.2023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F8CC161-A1A5-43CC-AD65-95E52934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1E84FB-EF41-4068-B82E-D27A67A2B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6E38F-F537-47C4-827D-2C5EFBB5EB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0389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2B0CDBA3-7038-43C7-AB21-573F79891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9" y="404664"/>
            <a:ext cx="11008175" cy="6480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6CD56CC4-F917-4ADD-AFE0-DDEDC9ACA08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20000" y="1526650"/>
            <a:ext cx="11008173" cy="49266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56224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405C13E7-52D2-49FB-B322-73E657D2C2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9" y="404664"/>
            <a:ext cx="11008174" cy="6480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4E70E03-DF2F-41BC-BD9A-BE1B08E310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9999" y="1324800"/>
            <a:ext cx="11008173" cy="49125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00222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2B0CDBA3-7038-43C7-AB21-573F79891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9" y="404664"/>
            <a:ext cx="11008174" cy="6480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6CD56CC4-F917-4ADD-AFE0-DDEDC9ACA08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9999" y="1526650"/>
            <a:ext cx="11008173" cy="49266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23076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EBA8F-59C0-4D73-9C5D-7F00597D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3175C6-DC9F-464C-8DB8-503B538F2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61348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CCE62D-2D92-454C-9FC3-068B007B4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628800"/>
            <a:ext cx="5299801" cy="4548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41C39E-0C04-47A4-BA56-75A366FF3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628800"/>
            <a:ext cx="5555973" cy="4548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57423010-A9F3-441E-8677-E15E2D8BC4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9" y="404664"/>
            <a:ext cx="11008174" cy="6480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6921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C53461-CF2F-401F-A64B-50D8D4EDB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268760"/>
            <a:ext cx="5277576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F560E21-32B1-40CB-9E2F-092C177EA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0" y="2204864"/>
            <a:ext cx="5277576" cy="39847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2BC22ED-2132-44C2-894E-7DA1D7565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268760"/>
            <a:ext cx="5555973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FB5ABE8-E705-4E4B-9378-3A07242F8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04864"/>
            <a:ext cx="5555972" cy="39847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DEF331A5-CA10-45C1-A9E2-7D61F01C0E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9" y="404664"/>
            <a:ext cx="11008174" cy="6480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113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200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C4818504-B522-4C94-9338-0269E3A436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9" y="404664"/>
            <a:ext cx="11008174" cy="6480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690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285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71E7DA-1215-43CE-96B6-65C1F3F6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C442C5-9525-4998-8FDE-79CE4B140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0"/>
            <a:ext cx="6172200" cy="5943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5A6273-DE7E-490B-89DA-C7C550EA2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34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13324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990D16-1AFA-4C14-B77E-BF41D5F77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079A186-0DAE-4F37-ABC5-73FB64425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2200" cy="5943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CC7BDA6-9E9B-4FED-A49F-245C57EF75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34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51591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C5A243E-9316-4230-90E7-56A167542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9999" y="1340768"/>
            <a:ext cx="10633801" cy="511256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4E051C04-85CD-4ACD-B663-F07BCF815D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9" y="404664"/>
            <a:ext cx="11008174" cy="6480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0153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A083EF6-DC96-46A0-BA9F-38749B4CCE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0" cy="6088212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4A88E9E-537E-4063-8E8B-9E58ED513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60882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73347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 Titel anthrazit Haup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12EE39-3FCC-451B-9648-869DE03E3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457" y="2724077"/>
            <a:ext cx="4929931" cy="406763"/>
          </a:xfrm>
        </p:spPr>
        <p:txBody>
          <a:bodyPr/>
          <a:lstStyle>
            <a:lvl1pPr algn="r">
              <a:lnSpc>
                <a:spcPct val="114000"/>
              </a:lnSpc>
              <a:defRPr sz="2540" cap="all" baseline="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55021A-C0EC-4F76-B568-33521FC4D2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78132" y="3279135"/>
            <a:ext cx="4929931" cy="994595"/>
          </a:xfrm>
          <a:prstGeom prst="rect">
            <a:avLst/>
          </a:prstGeom>
        </p:spPr>
        <p:txBody>
          <a:bodyPr lIns="0" tIns="0" rIns="0" bIns="0"/>
          <a:lstStyle>
            <a:lvl1pPr algn="r">
              <a:buNone/>
              <a:defRPr sz="2540" cap="all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61418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5">
            <a:extLst>
              <a:ext uri="{FF2B5EF4-FFF2-40B4-BE49-F238E27FC236}">
                <a16:creationId xmlns:a16="http://schemas.microsoft.com/office/drawing/2014/main" id="{5F35B213-93ED-429F-A8FA-7D397C6CDC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80176" y="2708920"/>
            <a:ext cx="4140000" cy="115212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8387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58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90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23.10.2023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08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23.10.2023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20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23.10.2023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69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88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88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3054-B75A-4BD7-8B3E-8DC0F614FAF3}" type="datetimeFigureOut">
              <a:rPr lang="de-DE" smtClean="0"/>
              <a:t>23.10.2023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7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CE9A46E-8EBC-4817-AA8D-1A2D5E6E3D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" y="0"/>
            <a:ext cx="121954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elplatzhalter 5">
            <a:extLst>
              <a:ext uri="{FF2B5EF4-FFF2-40B4-BE49-F238E27FC236}">
                <a16:creationId xmlns:a16="http://schemas.microsoft.com/office/drawing/2014/main" id="{13DE2619-A6C3-4279-9BE3-5352268518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80176" y="2708920"/>
            <a:ext cx="4140000" cy="115212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524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spcAft>
          <a:spcPts val="600"/>
        </a:spcAft>
        <a:buNone/>
        <a:defRPr sz="4400" b="0" kern="1200">
          <a:solidFill>
            <a:srgbClr val="C4D600"/>
          </a:solidFill>
          <a:latin typeface="Futura Std Light" panose="020B04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259F5C7-3E1F-4411-970E-2946FEFCC4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8096" cy="6858000"/>
          </a:xfrm>
          <a:prstGeom prst="rect">
            <a:avLst/>
          </a:prstGeom>
        </p:spPr>
      </p:pic>
      <p:sp>
        <p:nvSpPr>
          <p:cNvPr id="9" name="Titelplatzhalter 1">
            <a:extLst>
              <a:ext uri="{FF2B5EF4-FFF2-40B4-BE49-F238E27FC236}">
                <a16:creationId xmlns:a16="http://schemas.microsoft.com/office/drawing/2014/main" id="{B5347968-5676-4382-B81B-A8C9F47CAC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9" y="404664"/>
            <a:ext cx="11008174" cy="6480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60E28A50-9DDB-4FAC-95AF-A716F32D3D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9999" y="1324800"/>
            <a:ext cx="11008173" cy="47684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0180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53746"/>
          </a:solidFill>
          <a:latin typeface="Futura Std Medium" panose="020B05020202040203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253746"/>
          </a:solidFill>
          <a:latin typeface="Futura Std Medium" panose="020B05020202040203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253746"/>
          </a:solidFill>
          <a:latin typeface="Futura Std Medium" panose="020B0502020204020303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rgbClr val="253746"/>
          </a:solidFill>
          <a:latin typeface="Futura Std Medium" panose="020B050202020402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253746"/>
          </a:solidFill>
          <a:latin typeface="Futura Std Medium" panose="020B050202020402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253746"/>
          </a:solidFill>
          <a:latin typeface="Futura Std Medium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olicyoptions.irpp.org/magazines/november-2018/policy-innovation-entrepreneurship/facebook-what-about-a-policy-for-innovation-and-entrepreneurship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mailto:mario.salhofer@ginzinger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ensch-westend.de/2018/06/28/6283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Wissenssammlungen/Essays/Kulturwandel_durch_Technik/Ottmann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.com/scott-mautz/microsoft-ceo-satya-nadella-says-this-1-thing-unlocks-employee-greatness-its-why-microsoft-is-winning-again.html" TargetMode="External"/><Relationship Id="rId2" Type="http://schemas.openxmlformats.org/officeDocument/2006/relationships/hyperlink" Target="https://www.forbes.com/sites/roncarucci/2019/10/14/microsofts-chief-people-officer-what-ive-learned-about-leading-culture-change/#27b97ee6410d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nack, Brezel, Küchenutensil, Fastfood enthält.&#10;&#10;Automatisch generierte Beschreibung">
            <a:extLst>
              <a:ext uri="{FF2B5EF4-FFF2-40B4-BE49-F238E27FC236}">
                <a16:creationId xmlns:a16="http://schemas.microsoft.com/office/drawing/2014/main" id="{0BC2A652-035E-760B-E90F-E8D5CDA595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1"/>
            <a:ext cx="12273644" cy="818242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0E37893-BF3D-1A0C-7035-31E971102A33}"/>
              </a:ext>
            </a:extLst>
          </p:cNvPr>
          <p:cNvSpPr txBox="1"/>
          <p:nvPr/>
        </p:nvSpPr>
        <p:spPr>
          <a:xfrm>
            <a:off x="5346305" y="1701957"/>
            <a:ext cx="60548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C4D600"/>
                </a:solidFill>
                <a:latin typeface="Futura LT Pro Medium" panose="020B0502020204020303" pitchFamily="34" charset="0"/>
              </a:rPr>
              <a:t>HERZLICH WILLKOMMEN </a:t>
            </a:r>
          </a:p>
          <a:p>
            <a:r>
              <a:rPr lang="de-DE" sz="3600" dirty="0">
                <a:solidFill>
                  <a:schemeClr val="bg1"/>
                </a:solidFill>
                <a:latin typeface="Futura LT Pro Medium" panose="020B0502020204020303" pitchFamily="34" charset="0"/>
              </a:rPr>
              <a:t>ZUM 4. </a:t>
            </a:r>
          </a:p>
          <a:p>
            <a:r>
              <a:rPr lang="de-DE" sz="3600" dirty="0">
                <a:solidFill>
                  <a:schemeClr val="bg1"/>
                </a:solidFill>
                <a:latin typeface="Futura LT Pro Medium" panose="020B0502020204020303" pitchFamily="34" charset="0"/>
              </a:rPr>
              <a:t>WEISSWURST UND TECHNIK</a:t>
            </a:r>
          </a:p>
        </p:txBody>
      </p:sp>
    </p:spTree>
    <p:extLst>
      <p:ext uri="{BB962C8B-B14F-4D97-AF65-F5344CB8AC3E}">
        <p14:creationId xmlns:p14="http://schemas.microsoft.com/office/powerpoint/2010/main" val="102637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F11AF-F925-A285-C649-9FAB2BBA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F9D54-5C26-3071-537C-E1AA7832E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7617" y="2439663"/>
            <a:ext cx="8296183" cy="3737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4400" strike="sngStrike" dirty="0">
                <a:latin typeface="Futura LT Pro Light" panose="020B0402020204020303" pitchFamily="34" charset="0"/>
                <a:ea typeface="Calibri"/>
                <a:cs typeface="Calibri"/>
              </a:rPr>
              <a:t>2 Minuten</a:t>
            </a:r>
            <a:r>
              <a:rPr lang="en-US" sz="4400" dirty="0">
                <a:latin typeface="Futura LT Pro Light" panose="020B0402020204020303" pitchFamily="34" charset="0"/>
                <a:ea typeface="Calibri"/>
                <a:cs typeface="Calibri"/>
              </a:rPr>
              <a:t>     5 Minuten </a:t>
            </a:r>
          </a:p>
          <a:p>
            <a:pPr>
              <a:buNone/>
            </a:pPr>
            <a:r>
              <a:rPr lang="en-US" sz="4400" strike="sngStrike" dirty="0">
                <a:latin typeface="Futura LT Pro Light" panose="020B0402020204020303" pitchFamily="34" charset="0"/>
                <a:ea typeface="Calibri"/>
                <a:cs typeface="Calibri"/>
              </a:rPr>
              <a:t>2 </a:t>
            </a:r>
            <a:r>
              <a:rPr lang="en-US" sz="4400" strike="sngStrike" dirty="0" err="1">
                <a:latin typeface="Futura LT Pro Light" panose="020B0402020204020303" pitchFamily="34" charset="0"/>
                <a:ea typeface="Calibri"/>
                <a:cs typeface="Calibri"/>
              </a:rPr>
              <a:t>Millionen</a:t>
            </a:r>
            <a:r>
              <a:rPr lang="en-US" sz="4400" dirty="0">
                <a:latin typeface="Futura LT Pro Light" panose="020B0402020204020303" pitchFamily="34" charset="0"/>
                <a:ea typeface="Calibri"/>
                <a:cs typeface="Calibri"/>
              </a:rPr>
              <a:t>    200 </a:t>
            </a:r>
            <a:r>
              <a:rPr lang="en-US" sz="4400" dirty="0" err="1">
                <a:latin typeface="Futura LT Pro Light" panose="020B0402020204020303" pitchFamily="34" charset="0"/>
                <a:ea typeface="Calibri"/>
                <a:cs typeface="Calibri"/>
              </a:rPr>
              <a:t>Stunden</a:t>
            </a:r>
          </a:p>
        </p:txBody>
      </p:sp>
    </p:spTree>
    <p:extLst>
      <p:ext uri="{BB962C8B-B14F-4D97-AF65-F5344CB8AC3E}">
        <p14:creationId xmlns:p14="http://schemas.microsoft.com/office/powerpoint/2010/main" val="1139545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F11AF-F925-A285-C649-9FAB2BBA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F9D54-5C26-3071-537C-E1AA7832E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7617" y="2439663"/>
            <a:ext cx="8296183" cy="3737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4400" strike="sngStrike" dirty="0">
                <a:latin typeface="Futura LT Pro Light" panose="020B0402020204020303" pitchFamily="34" charset="0"/>
                <a:ea typeface="Calibri"/>
                <a:cs typeface="Calibri"/>
              </a:rPr>
              <a:t>2 Minuten</a:t>
            </a:r>
            <a:r>
              <a:rPr lang="en-US" sz="4400" dirty="0">
                <a:latin typeface="Futura LT Pro Light" panose="020B0402020204020303" pitchFamily="34" charset="0"/>
                <a:ea typeface="Calibri"/>
                <a:cs typeface="Calibri"/>
              </a:rPr>
              <a:t>     5 Minuten </a:t>
            </a:r>
          </a:p>
          <a:p>
            <a:pPr>
              <a:buNone/>
            </a:pPr>
            <a:r>
              <a:rPr lang="en-US" sz="4400" strike="sngStrike" dirty="0">
                <a:latin typeface="Futura LT Pro Light" panose="020B0402020204020303" pitchFamily="34" charset="0"/>
                <a:ea typeface="Calibri"/>
                <a:cs typeface="Calibri"/>
              </a:rPr>
              <a:t>2 </a:t>
            </a:r>
            <a:r>
              <a:rPr lang="en-US" sz="4400" strike="sngStrike" dirty="0" err="1">
                <a:latin typeface="Futura LT Pro Light" panose="020B0402020204020303" pitchFamily="34" charset="0"/>
                <a:ea typeface="Calibri"/>
                <a:cs typeface="Calibri"/>
              </a:rPr>
              <a:t>Millionen</a:t>
            </a:r>
            <a:r>
              <a:rPr lang="en-US" sz="4400" dirty="0">
                <a:latin typeface="Futura LT Pro Light" panose="020B0402020204020303" pitchFamily="34" charset="0"/>
                <a:ea typeface="Calibri"/>
                <a:cs typeface="Calibri"/>
              </a:rPr>
              <a:t>    200 </a:t>
            </a:r>
            <a:r>
              <a:rPr lang="en-US" sz="4400" dirty="0" err="1">
                <a:latin typeface="Futura LT Pro Light" panose="020B0402020204020303" pitchFamily="34" charset="0"/>
                <a:ea typeface="Calibri"/>
                <a:cs typeface="Calibri"/>
              </a:rPr>
              <a:t>Stunden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9FB9E7-6FE4-C3CC-F088-5E67544EC975}"/>
              </a:ext>
            </a:extLst>
          </p:cNvPr>
          <p:cNvSpPr txBox="1"/>
          <p:nvPr/>
        </p:nvSpPr>
        <p:spPr>
          <a:xfrm>
            <a:off x="8700578" y="1903150"/>
            <a:ext cx="32437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Präsentationszeit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in WW&amp;T</a:t>
            </a:r>
            <a:endParaRPr lang="en-US" dirty="0">
              <a:latin typeface="Futura LT Pro Light" panose="020B0402020204020303" pitchFamily="34" charset="0"/>
            </a:endParaRPr>
          </a:p>
        </p:txBody>
      </p:sp>
      <p:pic>
        <p:nvPicPr>
          <p:cNvPr id="7" name="Graphic 6" descr="Pfeil mit einer Linie: Kurve gegen den Uhrzeigersinn Silhouette">
            <a:extLst>
              <a:ext uri="{FF2B5EF4-FFF2-40B4-BE49-F238E27FC236}">
                <a16:creationId xmlns:a16="http://schemas.microsoft.com/office/drawing/2014/main" id="{BC8D9526-9D4A-1A9A-630D-29641B1BD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720000">
            <a:off x="9412807" y="3631190"/>
            <a:ext cx="914400" cy="914400"/>
          </a:xfrm>
          <a:prstGeom prst="rect">
            <a:avLst/>
          </a:prstGeom>
        </p:spPr>
      </p:pic>
      <p:pic>
        <p:nvPicPr>
          <p:cNvPr id="8" name="Graphic 7" descr="Pfeil mit einer Linie: Kurve im Uhrzeigersinn Silhouette">
            <a:extLst>
              <a:ext uri="{FF2B5EF4-FFF2-40B4-BE49-F238E27FC236}">
                <a16:creationId xmlns:a16="http://schemas.microsoft.com/office/drawing/2014/main" id="{D6AECFCA-2741-2231-5915-FA1FC8287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900000">
            <a:off x="8738687" y="2143808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FCB44D-2A10-27C5-0013-51783A41FD95}"/>
              </a:ext>
            </a:extLst>
          </p:cNvPr>
          <p:cNvSpPr txBox="1"/>
          <p:nvPr/>
        </p:nvSpPr>
        <p:spPr>
          <a:xfrm>
            <a:off x="8922520" y="4462879"/>
            <a:ext cx="37249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Arbeitszeit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für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Ideenumsetzung</a:t>
            </a:r>
            <a:endParaRPr lang="en-US" dirty="0" err="1">
              <a:latin typeface="Futura LT Pro Light" panose="020B04020202040203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AA256-6462-8FC9-1C38-5B69C822E8DB}"/>
              </a:ext>
            </a:extLst>
          </p:cNvPr>
          <p:cNvSpPr txBox="1"/>
          <p:nvPr/>
        </p:nvSpPr>
        <p:spPr>
          <a:xfrm>
            <a:off x="3313572" y="5845476"/>
            <a:ext cx="52004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142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CDDB1E-9207-227B-6032-FF240163A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8571"/>
            <a:ext cx="10515600" cy="5088392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4000" dirty="0">
                <a:latin typeface="Futura LT Pro Medium" panose="020B0502020204020303" pitchFamily="34" charset="0"/>
              </a:rPr>
              <a:t>INNOVATIVE IDEE HABEN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4000" dirty="0">
                <a:latin typeface="Futura LT Pro Medium" panose="020B0502020204020303" pitchFamily="34" charset="0"/>
              </a:rPr>
              <a:t>ANMELDEN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4000" dirty="0">
                <a:latin typeface="Futura LT Pro Medium" panose="020B0502020204020303" pitchFamily="34" charset="0"/>
              </a:rPr>
              <a:t>PRÄSENTIEREN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4000" dirty="0">
                <a:latin typeface="Futura LT Pro Medium" panose="020B0502020204020303" pitchFamily="34" charset="0"/>
              </a:rPr>
              <a:t>STUNDEN BEKOMMEN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4000" dirty="0">
                <a:latin typeface="Futura LT Pro Medium" panose="020B0502020204020303" pitchFamily="34" charset="0"/>
              </a:rPr>
              <a:t>UMSETZEN </a:t>
            </a:r>
          </a:p>
        </p:txBody>
      </p:sp>
      <p:pic>
        <p:nvPicPr>
          <p:cNvPr id="10" name="Grafik 9" descr="Ein Bild, das Feuerwerk, Person, draußen, Licht enthält.&#10;&#10;Automatisch generierte Beschreibung">
            <a:extLst>
              <a:ext uri="{FF2B5EF4-FFF2-40B4-BE49-F238E27FC236}">
                <a16:creationId xmlns:a16="http://schemas.microsoft.com/office/drawing/2014/main" id="{0253BB43-BD8A-2DAE-83A2-BDEC68CD59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7627256" y="-189049"/>
            <a:ext cx="8084458" cy="72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68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F6B46EC-348A-5AA3-DDEA-101E4E6357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3200" y="-770467"/>
            <a:ext cx="12583886" cy="838925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77F9E9-510A-93B3-C698-861340AB1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2543" y="1480458"/>
            <a:ext cx="4909457" cy="30401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de-DE" sz="4400" dirty="0">
              <a:latin typeface="Futura LT Pro Medium" panose="020B0502020204020303" pitchFamily="34" charset="0"/>
            </a:endParaRPr>
          </a:p>
          <a:p>
            <a:pPr marL="0" indent="0">
              <a:buNone/>
            </a:pPr>
            <a:endParaRPr lang="de-DE" sz="4400" dirty="0">
              <a:latin typeface="Futura LT Pro Medium" panose="020B0502020204020303" pitchFamily="34" charset="0"/>
            </a:endParaRPr>
          </a:p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latin typeface="Futura LT Pro Medium" panose="020B0502020204020303" pitchFamily="34" charset="0"/>
              </a:rPr>
              <a:t>JEDER DARF </a:t>
            </a:r>
            <a:br>
              <a:rPr lang="de-DE" sz="4400" dirty="0">
                <a:solidFill>
                  <a:schemeClr val="bg1"/>
                </a:solidFill>
                <a:latin typeface="Futura LT Pro Medium" panose="020B0502020204020303" pitchFamily="34" charset="0"/>
              </a:rPr>
            </a:br>
            <a:r>
              <a:rPr lang="de-DE" sz="4400" dirty="0">
                <a:solidFill>
                  <a:schemeClr val="bg1"/>
                </a:solidFill>
                <a:latin typeface="Futura LT Pro Medium" panose="020B0502020204020303" pitchFamily="34" charset="0"/>
              </a:rPr>
              <a:t>IDEEN EINBRINGEN, </a:t>
            </a:r>
          </a:p>
          <a:p>
            <a:pPr marL="0" indent="0">
              <a:buNone/>
            </a:pPr>
            <a:r>
              <a:rPr lang="de-DE" sz="4400" dirty="0">
                <a:solidFill>
                  <a:schemeClr val="bg1"/>
                </a:solidFill>
                <a:latin typeface="Futura LT Pro Medium" panose="020B0502020204020303" pitchFamily="34" charset="0"/>
              </a:rPr>
              <a:t>NIEMAND MUSS!</a:t>
            </a:r>
          </a:p>
        </p:txBody>
      </p:sp>
    </p:spTree>
    <p:extLst>
      <p:ext uri="{BB962C8B-B14F-4D97-AF65-F5344CB8AC3E}">
        <p14:creationId xmlns:p14="http://schemas.microsoft.com/office/powerpoint/2010/main" val="3158948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038D0A-29E0-2574-9521-7919AEA83D55}"/>
              </a:ext>
            </a:extLst>
          </p:cNvPr>
          <p:cNvSpPr/>
          <p:nvPr/>
        </p:nvSpPr>
        <p:spPr>
          <a:xfrm>
            <a:off x="0" y="644165"/>
            <a:ext cx="3627549" cy="1803263"/>
          </a:xfr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b="1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Warum</a:t>
            </a:r>
            <a:r>
              <a:rPr lang="en-US" b="1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b="1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hilft</a:t>
            </a:r>
            <a:r>
              <a:rPr lang="en-US" b="1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b="1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uns</a:t>
            </a:r>
            <a:r>
              <a:rPr lang="en-US" b="1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b="1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meine</a:t>
            </a:r>
            <a:r>
              <a:rPr lang="en-US" b="1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Idee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Was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ist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der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Mehrwert</a:t>
            </a:r>
            <a:endParaRPr lang="en-US" sz="12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Wem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ist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dadurch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geholfen</a:t>
            </a:r>
            <a:endParaRPr lang="en-US" sz="12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AC7AED-EB67-01D5-4BDF-3CE9DBC213D8}"/>
              </a:ext>
            </a:extLst>
          </p:cNvPr>
          <p:cNvSpPr/>
          <p:nvPr/>
        </p:nvSpPr>
        <p:spPr>
          <a:xfrm>
            <a:off x="3801035" y="644164"/>
            <a:ext cx="4582733" cy="3760874"/>
          </a:xfr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b="1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Meine Idee </a:t>
            </a:r>
            <a:r>
              <a:rPr lang="en-US" b="1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ist</a:t>
            </a:r>
            <a:endParaRPr lang="en-US" b="1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Hier die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Beschreibung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der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Innovationsidee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einfügen</a:t>
            </a:r>
            <a:endParaRPr lang="en-US" sz="12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017B07-0B23-FAF0-98D1-110817E13499}"/>
              </a:ext>
            </a:extLst>
          </p:cNvPr>
          <p:cNvSpPr/>
          <p:nvPr/>
        </p:nvSpPr>
        <p:spPr>
          <a:xfrm>
            <a:off x="3793250" y="4658005"/>
            <a:ext cx="4579190" cy="1088398"/>
          </a:xfr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b="1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Das </a:t>
            </a:r>
            <a:r>
              <a:rPr lang="en-US" b="1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Ergebnis</a:t>
            </a:r>
            <a:r>
              <a:rPr lang="en-US" b="1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  <a:r>
              <a:rPr lang="en-US" b="1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wird</a:t>
            </a:r>
            <a:endParaRPr lang="en-US" b="1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Durch die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Umsetzung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im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Rahmen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meines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Stundenkontingents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erreiche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ich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folgendes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Ergebnis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z.B.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Prototyp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,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Präsentation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, Proof of Concept,...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239E3E-7C68-CC3B-71BD-8E988C3BE519}"/>
              </a:ext>
            </a:extLst>
          </p:cNvPr>
          <p:cNvSpPr/>
          <p:nvPr/>
        </p:nvSpPr>
        <p:spPr>
          <a:xfrm>
            <a:off x="3801034" y="5562068"/>
            <a:ext cx="4586588" cy="1088398"/>
          </a:xfr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b="1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Das </a:t>
            </a:r>
            <a:r>
              <a:rPr lang="en-US" b="1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langfristige</a:t>
            </a:r>
            <a:r>
              <a:rPr lang="en-US" b="1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b="1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Ergebnis</a:t>
            </a:r>
            <a:r>
              <a:rPr lang="en-US" b="1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  <a:r>
              <a:rPr lang="en-US" b="1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kann</a:t>
            </a:r>
            <a:r>
              <a:rPr lang="en-US" b="1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sein 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Wenn die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Umsetzung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erfolgreich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war </a:t>
            </a:r>
            <a:b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</a:b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ist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das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langfristige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Ziel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folgendes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9384D6-7F47-387D-3908-D27A2051C2A3}"/>
              </a:ext>
            </a:extLst>
          </p:cNvPr>
          <p:cNvSpPr/>
          <p:nvPr/>
        </p:nvSpPr>
        <p:spPr>
          <a:xfrm>
            <a:off x="8542986" y="4656328"/>
            <a:ext cx="3627549" cy="2201672"/>
          </a:xfr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b="1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Zeitplan</a:t>
            </a:r>
            <a:endParaRPr lang="en-US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Folgender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Zeitplan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ist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b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</a:b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realistisch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für die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Umsetzung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notwendig</a:t>
            </a:r>
            <a:endParaRPr lang="en-US" sz="12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</p:txBody>
      </p:sp>
      <p:pic>
        <p:nvPicPr>
          <p:cNvPr id="15" name="Graphic 14" descr="Sparschwein Silhouette">
            <a:extLst>
              <a:ext uri="{FF2B5EF4-FFF2-40B4-BE49-F238E27FC236}">
                <a16:creationId xmlns:a16="http://schemas.microsoft.com/office/drawing/2014/main" id="{6B4F6779-A51D-79A2-AEF0-02107FFCB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80000">
            <a:off x="3066832" y="2653778"/>
            <a:ext cx="513761" cy="505906"/>
          </a:xfrm>
          <a:prstGeom prst="rect">
            <a:avLst/>
          </a:prstGeom>
        </p:spPr>
      </p:pic>
      <p:pic>
        <p:nvPicPr>
          <p:cNvPr id="18" name="Graphic 17" descr="Unterschrift mit einfarbiger Füllung">
            <a:extLst>
              <a:ext uri="{FF2B5EF4-FFF2-40B4-BE49-F238E27FC236}">
                <a16:creationId xmlns:a16="http://schemas.microsoft.com/office/drawing/2014/main" id="{E5C6FCE5-9BFF-C819-73D1-5CC04CBF5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7664" y="646521"/>
            <a:ext cx="450916" cy="419493"/>
          </a:xfrm>
          <a:prstGeom prst="rect">
            <a:avLst/>
          </a:prstGeom>
        </p:spPr>
      </p:pic>
      <p:pic>
        <p:nvPicPr>
          <p:cNvPr id="20" name="Graphic 19" descr="Lichter an mit einfarbiger Füllung">
            <a:extLst>
              <a:ext uri="{FF2B5EF4-FFF2-40B4-BE49-F238E27FC236}">
                <a16:creationId xmlns:a16="http://schemas.microsoft.com/office/drawing/2014/main" id="{7BA67AB3-6291-DD1B-85B5-A11E18E637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90776" y="641612"/>
            <a:ext cx="427349" cy="435205"/>
          </a:xfrm>
          <a:prstGeom prst="rect">
            <a:avLst/>
          </a:prstGeom>
        </p:spPr>
      </p:pic>
      <p:pic>
        <p:nvPicPr>
          <p:cNvPr id="21" name="Graphic 20" descr="Stern für Bewertung mit einfarbiger Füllung">
            <a:extLst>
              <a:ext uri="{FF2B5EF4-FFF2-40B4-BE49-F238E27FC236}">
                <a16:creationId xmlns:a16="http://schemas.microsoft.com/office/drawing/2014/main" id="{62A4DC5E-BC57-784C-F330-1505808BF2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29239" y="580239"/>
            <a:ext cx="482339" cy="490195"/>
          </a:xfrm>
          <a:prstGeom prst="rect">
            <a:avLst/>
          </a:prstGeom>
        </p:spPr>
      </p:pic>
      <p:pic>
        <p:nvPicPr>
          <p:cNvPr id="22" name="Graphic 21" descr="Monatskalender Silhouette">
            <a:extLst>
              <a:ext uri="{FF2B5EF4-FFF2-40B4-BE49-F238E27FC236}">
                <a16:creationId xmlns:a16="http://schemas.microsoft.com/office/drawing/2014/main" id="{BA1E0F4D-9E5D-AB02-39B8-6E1999BFF0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29239" y="4769253"/>
            <a:ext cx="458772" cy="458772"/>
          </a:xfrm>
          <a:prstGeom prst="rect">
            <a:avLst/>
          </a:prstGeom>
        </p:spPr>
      </p:pic>
      <p:pic>
        <p:nvPicPr>
          <p:cNvPr id="23" name="Graphic 22" descr="Internet der Dinge Silhouette">
            <a:extLst>
              <a:ext uri="{FF2B5EF4-FFF2-40B4-BE49-F238E27FC236}">
                <a16:creationId xmlns:a16="http://schemas.microsoft.com/office/drawing/2014/main" id="{5A1C44ED-E3B1-6B3C-CE0B-9FC5F2DD64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84369" y="5648476"/>
            <a:ext cx="388071" cy="403782"/>
          </a:xfrm>
          <a:prstGeom prst="rect">
            <a:avLst/>
          </a:prstGeom>
        </p:spPr>
      </p:pic>
      <p:pic>
        <p:nvPicPr>
          <p:cNvPr id="24" name="Graphic 23" descr="Präsentation mit Kreisdiagramm Silhouette">
            <a:extLst>
              <a:ext uri="{FF2B5EF4-FFF2-40B4-BE49-F238E27FC236}">
                <a16:creationId xmlns:a16="http://schemas.microsoft.com/office/drawing/2014/main" id="{C8A9AE04-AF5D-6EC2-A6BE-759180E01A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13270" y="4667510"/>
            <a:ext cx="466627" cy="458772"/>
          </a:xfrm>
          <a:prstGeom prst="rect">
            <a:avLst/>
          </a:prstGeom>
        </p:spPr>
      </p:pic>
      <p:pic>
        <p:nvPicPr>
          <p:cNvPr id="25" name="Graphic 24" descr="Kartenkompass mit einfarbiger Füllung">
            <a:extLst>
              <a:ext uri="{FF2B5EF4-FFF2-40B4-BE49-F238E27FC236}">
                <a16:creationId xmlns:a16="http://schemas.microsoft.com/office/drawing/2014/main" id="{C0BEB0DA-D1D2-07EB-7DB4-8A80736378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29467" y="4722500"/>
            <a:ext cx="388071" cy="348793"/>
          </a:xfrm>
          <a:prstGeom prst="rect">
            <a:avLst/>
          </a:prstGeom>
        </p:spPr>
      </p:pic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5412446E-B18C-BC14-2B23-7AE3DC51895D}"/>
              </a:ext>
            </a:extLst>
          </p:cNvPr>
          <p:cNvSpPr/>
          <p:nvPr/>
        </p:nvSpPr>
        <p:spPr>
          <a:xfrm>
            <a:off x="8591935" y="1654732"/>
            <a:ext cx="251381" cy="219959"/>
          </a:xfrm>
          <a:prstGeom prst="star5">
            <a:avLst/>
          </a:prstGeom>
          <a:solidFill>
            <a:srgbClr val="FFFF00"/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58BE43DE-F109-49E9-21A4-97FB4D7118D4}"/>
              </a:ext>
            </a:extLst>
          </p:cNvPr>
          <p:cNvSpPr/>
          <p:nvPr/>
        </p:nvSpPr>
        <p:spPr>
          <a:xfrm>
            <a:off x="8968748" y="1654732"/>
            <a:ext cx="251381" cy="219959"/>
          </a:xfrm>
          <a:prstGeom prst="star5">
            <a:avLst/>
          </a:prstGeom>
          <a:solidFill>
            <a:srgbClr val="FFFF00"/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EDEE96BF-BFC3-4610-8D8F-D7CB7951D2CC}"/>
              </a:ext>
            </a:extLst>
          </p:cNvPr>
          <p:cNvSpPr/>
          <p:nvPr/>
        </p:nvSpPr>
        <p:spPr>
          <a:xfrm>
            <a:off x="9345561" y="1654731"/>
            <a:ext cx="251381" cy="219959"/>
          </a:xfrm>
          <a:prstGeom prst="star5">
            <a:avLst/>
          </a:prstGeom>
          <a:solidFill>
            <a:srgbClr val="FFFF00"/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430ECEC1-BACB-F483-D7FC-9682585E44B7}"/>
              </a:ext>
            </a:extLst>
          </p:cNvPr>
          <p:cNvSpPr/>
          <p:nvPr/>
        </p:nvSpPr>
        <p:spPr>
          <a:xfrm>
            <a:off x="9722374" y="1654730"/>
            <a:ext cx="251381" cy="219959"/>
          </a:xfrm>
          <a:prstGeom prst="star5">
            <a:avLst/>
          </a:prstGeom>
          <a:solidFill>
            <a:srgbClr val="FFFF00"/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3F7AD77D-892A-1827-6714-9F1E88232A74}"/>
              </a:ext>
            </a:extLst>
          </p:cNvPr>
          <p:cNvSpPr/>
          <p:nvPr/>
        </p:nvSpPr>
        <p:spPr>
          <a:xfrm>
            <a:off x="10099187" y="1654729"/>
            <a:ext cx="251381" cy="219959"/>
          </a:xfrm>
          <a:prstGeom prst="star5">
            <a:avLst/>
          </a:prstGeom>
          <a:solidFill>
            <a:schemeClr val="bg2">
              <a:lumMod val="90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F7C454C-739A-B033-7130-336109B55C8F}"/>
              </a:ext>
            </a:extLst>
          </p:cNvPr>
          <p:cNvSpPr txBox="1"/>
          <p:nvPr/>
        </p:nvSpPr>
        <p:spPr>
          <a:xfrm>
            <a:off x="-19969" y="2617250"/>
            <a:ext cx="33937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Ressourceneinsatz</a:t>
            </a:r>
            <a:endParaRPr lang="en-US" b="1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Ich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benötige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XX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Stunden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für die 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Umsetzung</a:t>
            </a:r>
            <a:endParaRPr lang="en-US" sz="12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Aus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folgenden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Bereichen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oder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konkrete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Personen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benötige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ich. 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Folgende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Sachmittel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benötige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ich.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220C9CA-35BB-9C57-DCE2-CA9637ECFD91}"/>
              </a:ext>
            </a:extLst>
          </p:cNvPr>
          <p:cNvSpPr txBox="1"/>
          <p:nvPr/>
        </p:nvSpPr>
        <p:spPr>
          <a:xfrm>
            <a:off x="-19969" y="4630282"/>
            <a:ext cx="36380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Erfolgskriterium</a:t>
            </a:r>
            <a:r>
              <a:rPr lang="en-US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Wie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erkenne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ich das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meine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Idee </a:t>
            </a:r>
            <a:r>
              <a:rPr lang="en-US" sz="12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funktioniert</a:t>
            </a:r>
            <a:r>
              <a:rPr lang="en-US" sz="12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? 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7E1C517-578F-A438-681E-2931D40B9207}"/>
              </a:ext>
            </a:extLst>
          </p:cNvPr>
          <p:cNvSpPr txBox="1"/>
          <p:nvPr/>
        </p:nvSpPr>
        <p:spPr>
          <a:xfrm>
            <a:off x="0" y="64834"/>
            <a:ext cx="612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Std Medium" panose="020B0502020204020303" pitchFamily="34" charset="0"/>
                <a:ea typeface="Calibri"/>
                <a:cs typeface="Calibri"/>
              </a:rPr>
              <a:t>Der Innovations-Ideen Canvas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Futura Std Medium" panose="020B0502020204020303" pitchFamily="34" charset="0"/>
              <a:ea typeface="Calibri"/>
              <a:cs typeface="Calibri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18D94F6-2A02-4482-AC69-55D22E277DF9}"/>
              </a:ext>
            </a:extLst>
          </p:cNvPr>
          <p:cNvSpPr/>
          <p:nvPr/>
        </p:nvSpPr>
        <p:spPr>
          <a:xfrm>
            <a:off x="0" y="641611"/>
            <a:ext cx="3801035" cy="1952111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81BE97E0-0762-E6BB-80CC-71D1EA57AF96}"/>
              </a:ext>
            </a:extLst>
          </p:cNvPr>
          <p:cNvSpPr/>
          <p:nvPr/>
        </p:nvSpPr>
        <p:spPr>
          <a:xfrm>
            <a:off x="-1" y="2593722"/>
            <a:ext cx="3801035" cy="2064905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57D6DC80-CF20-3035-7441-5102E12654FB}"/>
              </a:ext>
            </a:extLst>
          </p:cNvPr>
          <p:cNvSpPr/>
          <p:nvPr/>
        </p:nvSpPr>
        <p:spPr>
          <a:xfrm>
            <a:off x="4111" y="4658627"/>
            <a:ext cx="3801035" cy="2064905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EDBEE02D-1D75-5ACD-FE1A-E48FC690E8A5}"/>
              </a:ext>
            </a:extLst>
          </p:cNvPr>
          <p:cNvSpPr/>
          <p:nvPr/>
        </p:nvSpPr>
        <p:spPr>
          <a:xfrm>
            <a:off x="3851646" y="648818"/>
            <a:ext cx="4586588" cy="4009809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EE77EB1A-8451-2756-2454-37F707B1210E}"/>
              </a:ext>
            </a:extLst>
          </p:cNvPr>
          <p:cNvSpPr/>
          <p:nvPr/>
        </p:nvSpPr>
        <p:spPr>
          <a:xfrm>
            <a:off x="3853546" y="4658627"/>
            <a:ext cx="4586588" cy="957845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A56B8A09-B5F1-5E37-74B7-1E10C428D8C0}"/>
              </a:ext>
            </a:extLst>
          </p:cNvPr>
          <p:cNvSpPr/>
          <p:nvPr/>
        </p:nvSpPr>
        <p:spPr>
          <a:xfrm>
            <a:off x="3851646" y="5616472"/>
            <a:ext cx="4586588" cy="1106438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0ADD78F0-1CC3-6292-5D60-309AB6BE9C72}"/>
              </a:ext>
            </a:extLst>
          </p:cNvPr>
          <p:cNvSpPr txBox="1"/>
          <p:nvPr/>
        </p:nvSpPr>
        <p:spPr>
          <a:xfrm>
            <a:off x="8504866" y="667571"/>
            <a:ext cx="3212258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Selbstbewertung</a:t>
            </a:r>
            <a:endParaRPr lang="en-US" b="1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sz="18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Externer</a:t>
            </a:r>
            <a:r>
              <a:rPr lang="en-US" sz="16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oder</a:t>
            </a:r>
            <a:r>
              <a:rPr lang="en-US" sz="16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Interner</a:t>
            </a:r>
            <a:r>
              <a:rPr lang="en-US" sz="16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Nutzen</a:t>
            </a:r>
            <a:r>
              <a:rPr lang="en-US" sz="16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  <a:endParaRPr lang="en-US" sz="1600" dirty="0">
              <a:latin typeface="Futura LT Pro Light" panose="020B0402020204020303" pitchFamily="34" charset="0"/>
            </a:endParaRPr>
          </a:p>
          <a:p>
            <a:endParaRPr lang="en-US" sz="18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sz="16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Technisch</a:t>
            </a:r>
            <a:r>
              <a:rPr lang="en-US" sz="16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Innovativ</a:t>
            </a:r>
            <a:endParaRPr lang="en-US" sz="1600" dirty="0">
              <a:solidFill>
                <a:srgbClr val="FFFFFF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sz="18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sz="16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Kosten</a:t>
            </a:r>
            <a:r>
              <a:rPr lang="en-US" sz="16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/ </a:t>
            </a:r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Nutzen</a:t>
            </a:r>
            <a:endParaRPr lang="en-US" sz="16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sz="18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sz="16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Nachhaltigkeit</a:t>
            </a:r>
            <a:r>
              <a:rPr lang="en-US" sz="16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  <a:endParaRPr lang="en-US" sz="1600" dirty="0">
              <a:latin typeface="Futura LT Pro Light" panose="020B0402020204020303" pitchFamily="34" charset="0"/>
              <a:ea typeface="Calibri"/>
              <a:cs typeface="Calibri"/>
            </a:endParaRP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F859D8EE-D2A5-D924-2D10-078E93D61AFC}"/>
              </a:ext>
            </a:extLst>
          </p:cNvPr>
          <p:cNvSpPr/>
          <p:nvPr/>
        </p:nvSpPr>
        <p:spPr>
          <a:xfrm>
            <a:off x="8504865" y="646521"/>
            <a:ext cx="3636491" cy="4009809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5A830632-6658-3E23-C33B-28576754D04F}"/>
              </a:ext>
            </a:extLst>
          </p:cNvPr>
          <p:cNvSpPr/>
          <p:nvPr/>
        </p:nvSpPr>
        <p:spPr>
          <a:xfrm>
            <a:off x="8506765" y="4656330"/>
            <a:ext cx="3636491" cy="2066580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Star: 5 Points 25">
            <a:extLst>
              <a:ext uri="{FF2B5EF4-FFF2-40B4-BE49-F238E27FC236}">
                <a16:creationId xmlns:a16="http://schemas.microsoft.com/office/drawing/2014/main" id="{423BA807-3D4A-65EB-7FEF-D7D3F22FF001}"/>
              </a:ext>
            </a:extLst>
          </p:cNvPr>
          <p:cNvSpPr/>
          <p:nvPr/>
        </p:nvSpPr>
        <p:spPr>
          <a:xfrm>
            <a:off x="8591935" y="2442613"/>
            <a:ext cx="251381" cy="219959"/>
          </a:xfrm>
          <a:prstGeom prst="star5">
            <a:avLst/>
          </a:prstGeom>
          <a:solidFill>
            <a:srgbClr val="FFFF00"/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" name="Star: 5 Points 26">
            <a:extLst>
              <a:ext uri="{FF2B5EF4-FFF2-40B4-BE49-F238E27FC236}">
                <a16:creationId xmlns:a16="http://schemas.microsoft.com/office/drawing/2014/main" id="{4A4D72BD-DD31-614D-17E5-B1EF020AEA40}"/>
              </a:ext>
            </a:extLst>
          </p:cNvPr>
          <p:cNvSpPr/>
          <p:nvPr/>
        </p:nvSpPr>
        <p:spPr>
          <a:xfrm>
            <a:off x="8968748" y="2442613"/>
            <a:ext cx="251381" cy="219959"/>
          </a:xfrm>
          <a:prstGeom prst="star5">
            <a:avLst/>
          </a:prstGeom>
          <a:solidFill>
            <a:srgbClr val="FFFF00"/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6" name="Star: 5 Points 27">
            <a:extLst>
              <a:ext uri="{FF2B5EF4-FFF2-40B4-BE49-F238E27FC236}">
                <a16:creationId xmlns:a16="http://schemas.microsoft.com/office/drawing/2014/main" id="{70C4F265-0B25-BF1C-43D8-C516CE68BB1A}"/>
              </a:ext>
            </a:extLst>
          </p:cNvPr>
          <p:cNvSpPr/>
          <p:nvPr/>
        </p:nvSpPr>
        <p:spPr>
          <a:xfrm>
            <a:off x="9345561" y="2442612"/>
            <a:ext cx="251381" cy="219959"/>
          </a:xfrm>
          <a:prstGeom prst="star5">
            <a:avLst/>
          </a:prstGeom>
          <a:solidFill>
            <a:srgbClr val="FFFF00"/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8" name="Star: 5 Points 28">
            <a:extLst>
              <a:ext uri="{FF2B5EF4-FFF2-40B4-BE49-F238E27FC236}">
                <a16:creationId xmlns:a16="http://schemas.microsoft.com/office/drawing/2014/main" id="{86B7902C-4A02-E882-6EC8-9350ABCCF077}"/>
              </a:ext>
            </a:extLst>
          </p:cNvPr>
          <p:cNvSpPr/>
          <p:nvPr/>
        </p:nvSpPr>
        <p:spPr>
          <a:xfrm>
            <a:off x="9722374" y="2442611"/>
            <a:ext cx="251381" cy="219959"/>
          </a:xfrm>
          <a:prstGeom prst="star5">
            <a:avLst/>
          </a:prstGeom>
          <a:solidFill>
            <a:srgbClr val="FFFF00"/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11" name="Star: 5 Points 29">
            <a:extLst>
              <a:ext uri="{FF2B5EF4-FFF2-40B4-BE49-F238E27FC236}">
                <a16:creationId xmlns:a16="http://schemas.microsoft.com/office/drawing/2014/main" id="{72EC440A-4A79-0A29-DC23-7A407DA50F78}"/>
              </a:ext>
            </a:extLst>
          </p:cNvPr>
          <p:cNvSpPr/>
          <p:nvPr/>
        </p:nvSpPr>
        <p:spPr>
          <a:xfrm>
            <a:off x="10099187" y="2442610"/>
            <a:ext cx="251381" cy="219959"/>
          </a:xfrm>
          <a:prstGeom prst="star5">
            <a:avLst/>
          </a:prstGeom>
          <a:solidFill>
            <a:schemeClr val="bg2">
              <a:lumMod val="90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13" name="Star: 5 Points 25">
            <a:extLst>
              <a:ext uri="{FF2B5EF4-FFF2-40B4-BE49-F238E27FC236}">
                <a16:creationId xmlns:a16="http://schemas.microsoft.com/office/drawing/2014/main" id="{549FE217-67BE-E787-C943-09710DFB63BB}"/>
              </a:ext>
            </a:extLst>
          </p:cNvPr>
          <p:cNvSpPr/>
          <p:nvPr/>
        </p:nvSpPr>
        <p:spPr>
          <a:xfrm>
            <a:off x="8591935" y="3210990"/>
            <a:ext cx="251381" cy="219959"/>
          </a:xfrm>
          <a:prstGeom prst="star5">
            <a:avLst/>
          </a:prstGeom>
          <a:solidFill>
            <a:srgbClr val="FFFF00"/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16" name="Star: 5 Points 26">
            <a:extLst>
              <a:ext uri="{FF2B5EF4-FFF2-40B4-BE49-F238E27FC236}">
                <a16:creationId xmlns:a16="http://schemas.microsoft.com/office/drawing/2014/main" id="{A7FA9BBA-6D85-67D7-B584-0748888131EC}"/>
              </a:ext>
            </a:extLst>
          </p:cNvPr>
          <p:cNvSpPr/>
          <p:nvPr/>
        </p:nvSpPr>
        <p:spPr>
          <a:xfrm>
            <a:off x="8968748" y="3210990"/>
            <a:ext cx="251381" cy="219959"/>
          </a:xfrm>
          <a:prstGeom prst="star5">
            <a:avLst/>
          </a:prstGeom>
          <a:solidFill>
            <a:srgbClr val="FFFF00"/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1" name="Star: 5 Points 27">
            <a:extLst>
              <a:ext uri="{FF2B5EF4-FFF2-40B4-BE49-F238E27FC236}">
                <a16:creationId xmlns:a16="http://schemas.microsoft.com/office/drawing/2014/main" id="{932B9BC2-E250-EFAE-DE97-7B926610D747}"/>
              </a:ext>
            </a:extLst>
          </p:cNvPr>
          <p:cNvSpPr/>
          <p:nvPr/>
        </p:nvSpPr>
        <p:spPr>
          <a:xfrm>
            <a:off x="9345561" y="3210989"/>
            <a:ext cx="251381" cy="219959"/>
          </a:xfrm>
          <a:prstGeom prst="star5">
            <a:avLst/>
          </a:prstGeom>
          <a:solidFill>
            <a:srgbClr val="FFFF00"/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2" name="Star: 5 Points 28">
            <a:extLst>
              <a:ext uri="{FF2B5EF4-FFF2-40B4-BE49-F238E27FC236}">
                <a16:creationId xmlns:a16="http://schemas.microsoft.com/office/drawing/2014/main" id="{74EE21F5-7B21-5102-5919-BB8AC34306BE}"/>
              </a:ext>
            </a:extLst>
          </p:cNvPr>
          <p:cNvSpPr/>
          <p:nvPr/>
        </p:nvSpPr>
        <p:spPr>
          <a:xfrm>
            <a:off x="9722374" y="3210988"/>
            <a:ext cx="251381" cy="219959"/>
          </a:xfrm>
          <a:prstGeom prst="star5">
            <a:avLst/>
          </a:prstGeom>
          <a:solidFill>
            <a:srgbClr val="FFFF00"/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3" name="Star: 5 Points 29">
            <a:extLst>
              <a:ext uri="{FF2B5EF4-FFF2-40B4-BE49-F238E27FC236}">
                <a16:creationId xmlns:a16="http://schemas.microsoft.com/office/drawing/2014/main" id="{0DA1D3CA-8684-B2BF-5342-4472429338E8}"/>
              </a:ext>
            </a:extLst>
          </p:cNvPr>
          <p:cNvSpPr/>
          <p:nvPr/>
        </p:nvSpPr>
        <p:spPr>
          <a:xfrm>
            <a:off x="10099187" y="3210987"/>
            <a:ext cx="251381" cy="219959"/>
          </a:xfrm>
          <a:prstGeom prst="star5">
            <a:avLst/>
          </a:prstGeom>
          <a:solidFill>
            <a:schemeClr val="bg2">
              <a:lumMod val="90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4" name="Star: 5 Points 25">
            <a:extLst>
              <a:ext uri="{FF2B5EF4-FFF2-40B4-BE49-F238E27FC236}">
                <a16:creationId xmlns:a16="http://schemas.microsoft.com/office/drawing/2014/main" id="{21DB285E-D6AF-9668-B266-2E39F5617BC7}"/>
              </a:ext>
            </a:extLst>
          </p:cNvPr>
          <p:cNvSpPr/>
          <p:nvPr/>
        </p:nvSpPr>
        <p:spPr>
          <a:xfrm>
            <a:off x="8591935" y="3998871"/>
            <a:ext cx="251381" cy="219959"/>
          </a:xfrm>
          <a:prstGeom prst="star5">
            <a:avLst/>
          </a:prstGeom>
          <a:solidFill>
            <a:srgbClr val="FFFF00"/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5" name="Star: 5 Points 26">
            <a:extLst>
              <a:ext uri="{FF2B5EF4-FFF2-40B4-BE49-F238E27FC236}">
                <a16:creationId xmlns:a16="http://schemas.microsoft.com/office/drawing/2014/main" id="{6E3899B1-7420-CFEB-0484-C5A3A0C60DE6}"/>
              </a:ext>
            </a:extLst>
          </p:cNvPr>
          <p:cNvSpPr/>
          <p:nvPr/>
        </p:nvSpPr>
        <p:spPr>
          <a:xfrm>
            <a:off x="8968748" y="3998871"/>
            <a:ext cx="251381" cy="219959"/>
          </a:xfrm>
          <a:prstGeom prst="star5">
            <a:avLst/>
          </a:prstGeom>
          <a:solidFill>
            <a:srgbClr val="FFFF00"/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6" name="Star: 5 Points 27">
            <a:extLst>
              <a:ext uri="{FF2B5EF4-FFF2-40B4-BE49-F238E27FC236}">
                <a16:creationId xmlns:a16="http://schemas.microsoft.com/office/drawing/2014/main" id="{8D25932E-E280-0E81-9090-CCED7D32BDA5}"/>
              </a:ext>
            </a:extLst>
          </p:cNvPr>
          <p:cNvSpPr/>
          <p:nvPr/>
        </p:nvSpPr>
        <p:spPr>
          <a:xfrm>
            <a:off x="9345561" y="3998870"/>
            <a:ext cx="251381" cy="219959"/>
          </a:xfrm>
          <a:prstGeom prst="star5">
            <a:avLst/>
          </a:prstGeom>
          <a:solidFill>
            <a:srgbClr val="FFFF00"/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7" name="Star: 5 Points 28">
            <a:extLst>
              <a:ext uri="{FF2B5EF4-FFF2-40B4-BE49-F238E27FC236}">
                <a16:creationId xmlns:a16="http://schemas.microsoft.com/office/drawing/2014/main" id="{A183EFED-CE39-8DEC-A787-CFC09D0452A6}"/>
              </a:ext>
            </a:extLst>
          </p:cNvPr>
          <p:cNvSpPr/>
          <p:nvPr/>
        </p:nvSpPr>
        <p:spPr>
          <a:xfrm>
            <a:off x="9722374" y="3998869"/>
            <a:ext cx="251381" cy="219959"/>
          </a:xfrm>
          <a:prstGeom prst="star5">
            <a:avLst/>
          </a:prstGeom>
          <a:solidFill>
            <a:srgbClr val="FFFF00"/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8" name="Star: 5 Points 29">
            <a:extLst>
              <a:ext uri="{FF2B5EF4-FFF2-40B4-BE49-F238E27FC236}">
                <a16:creationId xmlns:a16="http://schemas.microsoft.com/office/drawing/2014/main" id="{26B3DB6E-077B-5679-D3F7-797C68E68C0A}"/>
              </a:ext>
            </a:extLst>
          </p:cNvPr>
          <p:cNvSpPr/>
          <p:nvPr/>
        </p:nvSpPr>
        <p:spPr>
          <a:xfrm>
            <a:off x="10099187" y="3998868"/>
            <a:ext cx="251381" cy="219959"/>
          </a:xfrm>
          <a:prstGeom prst="star5">
            <a:avLst/>
          </a:prstGeom>
          <a:solidFill>
            <a:schemeClr val="bg2">
              <a:lumMod val="90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99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038D0A-29E0-2574-9521-7919AEA83D55}"/>
              </a:ext>
            </a:extLst>
          </p:cNvPr>
          <p:cNvSpPr/>
          <p:nvPr/>
        </p:nvSpPr>
        <p:spPr>
          <a:xfrm>
            <a:off x="0" y="644165"/>
            <a:ext cx="3627549" cy="1803263"/>
          </a:xfr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b="1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Warum</a:t>
            </a:r>
            <a:r>
              <a:rPr lang="en-US" b="1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b="1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hilft</a:t>
            </a:r>
            <a:r>
              <a:rPr lang="en-US" b="1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b="1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uns</a:t>
            </a:r>
            <a:r>
              <a:rPr lang="en-US" b="1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b="1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meine</a:t>
            </a:r>
            <a:r>
              <a:rPr lang="en-US" b="1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Idee</a:t>
            </a:r>
          </a:p>
          <a:p>
            <a:endParaRPr lang="en-US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AC7AED-EB67-01D5-4BDF-3CE9DBC213D8}"/>
              </a:ext>
            </a:extLst>
          </p:cNvPr>
          <p:cNvSpPr/>
          <p:nvPr/>
        </p:nvSpPr>
        <p:spPr>
          <a:xfrm>
            <a:off x="3801035" y="644164"/>
            <a:ext cx="4582733" cy="3760874"/>
          </a:xfr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b="1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Meine Idee </a:t>
            </a:r>
            <a:r>
              <a:rPr lang="en-US" b="1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ist</a:t>
            </a:r>
            <a:endParaRPr lang="en-US" b="1" dirty="0">
              <a:solidFill>
                <a:srgbClr val="25374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017B07-0B23-FAF0-98D1-110817E13499}"/>
              </a:ext>
            </a:extLst>
          </p:cNvPr>
          <p:cNvSpPr/>
          <p:nvPr/>
        </p:nvSpPr>
        <p:spPr>
          <a:xfrm>
            <a:off x="3793250" y="4658005"/>
            <a:ext cx="4579190" cy="1088398"/>
          </a:xfr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b="1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Das </a:t>
            </a:r>
            <a:r>
              <a:rPr lang="en-US" b="1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Ergebnis</a:t>
            </a:r>
            <a:r>
              <a:rPr lang="en-US" b="1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  <a:r>
              <a:rPr lang="en-US" b="1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wird</a:t>
            </a:r>
            <a:endParaRPr lang="en-US" b="1" dirty="0">
              <a:solidFill>
                <a:srgbClr val="25374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239E3E-7C68-CC3B-71BD-8E988C3BE519}"/>
              </a:ext>
            </a:extLst>
          </p:cNvPr>
          <p:cNvSpPr/>
          <p:nvPr/>
        </p:nvSpPr>
        <p:spPr>
          <a:xfrm>
            <a:off x="3801034" y="5562068"/>
            <a:ext cx="4586588" cy="1088398"/>
          </a:xfr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b="1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Das </a:t>
            </a:r>
            <a:r>
              <a:rPr lang="en-US" b="1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langfristige</a:t>
            </a:r>
            <a:r>
              <a:rPr lang="en-US" b="1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b="1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Ergebnis</a:t>
            </a:r>
            <a:r>
              <a:rPr lang="en-US" b="1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  <a:r>
              <a:rPr lang="en-US" b="1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kann</a:t>
            </a:r>
            <a:r>
              <a:rPr lang="en-US" b="1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sein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9384D6-7F47-387D-3908-D27A2051C2A3}"/>
              </a:ext>
            </a:extLst>
          </p:cNvPr>
          <p:cNvSpPr/>
          <p:nvPr/>
        </p:nvSpPr>
        <p:spPr>
          <a:xfrm>
            <a:off x="8542986" y="4656328"/>
            <a:ext cx="3627549" cy="2201672"/>
          </a:xfr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b="1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Zeitplan</a:t>
            </a:r>
            <a:endParaRPr lang="en-US" dirty="0">
              <a:solidFill>
                <a:srgbClr val="25374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</p:txBody>
      </p:sp>
      <p:pic>
        <p:nvPicPr>
          <p:cNvPr id="15" name="Graphic 14" descr="Sparschwein Silhouette">
            <a:extLst>
              <a:ext uri="{FF2B5EF4-FFF2-40B4-BE49-F238E27FC236}">
                <a16:creationId xmlns:a16="http://schemas.microsoft.com/office/drawing/2014/main" id="{6B4F6779-A51D-79A2-AEF0-02107FFCB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80000">
            <a:off x="3254351" y="2620408"/>
            <a:ext cx="513761" cy="505906"/>
          </a:xfrm>
          <a:prstGeom prst="rect">
            <a:avLst/>
          </a:prstGeom>
        </p:spPr>
      </p:pic>
      <p:pic>
        <p:nvPicPr>
          <p:cNvPr id="18" name="Graphic 17" descr="Unterschrift mit einfarbiger Füllung">
            <a:extLst>
              <a:ext uri="{FF2B5EF4-FFF2-40B4-BE49-F238E27FC236}">
                <a16:creationId xmlns:a16="http://schemas.microsoft.com/office/drawing/2014/main" id="{E5C6FCE5-9BFF-C819-73D1-5CC04CBF5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7664" y="646521"/>
            <a:ext cx="450916" cy="419493"/>
          </a:xfrm>
          <a:prstGeom prst="rect">
            <a:avLst/>
          </a:prstGeom>
        </p:spPr>
      </p:pic>
      <p:pic>
        <p:nvPicPr>
          <p:cNvPr id="20" name="Graphic 19" descr="Lichter an mit einfarbiger Füllung">
            <a:extLst>
              <a:ext uri="{FF2B5EF4-FFF2-40B4-BE49-F238E27FC236}">
                <a16:creationId xmlns:a16="http://schemas.microsoft.com/office/drawing/2014/main" id="{7BA67AB3-6291-DD1B-85B5-A11E18E637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90776" y="641612"/>
            <a:ext cx="427349" cy="435205"/>
          </a:xfrm>
          <a:prstGeom prst="rect">
            <a:avLst/>
          </a:prstGeom>
        </p:spPr>
      </p:pic>
      <p:pic>
        <p:nvPicPr>
          <p:cNvPr id="21" name="Graphic 20" descr="Stern für Bewertung mit einfarbiger Füllung">
            <a:extLst>
              <a:ext uri="{FF2B5EF4-FFF2-40B4-BE49-F238E27FC236}">
                <a16:creationId xmlns:a16="http://schemas.microsoft.com/office/drawing/2014/main" id="{62A4DC5E-BC57-784C-F330-1505808BF2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29239" y="580239"/>
            <a:ext cx="482339" cy="490195"/>
          </a:xfrm>
          <a:prstGeom prst="rect">
            <a:avLst/>
          </a:prstGeom>
        </p:spPr>
      </p:pic>
      <p:pic>
        <p:nvPicPr>
          <p:cNvPr id="22" name="Graphic 21" descr="Monatskalender Silhouette">
            <a:extLst>
              <a:ext uri="{FF2B5EF4-FFF2-40B4-BE49-F238E27FC236}">
                <a16:creationId xmlns:a16="http://schemas.microsoft.com/office/drawing/2014/main" id="{BA1E0F4D-9E5D-AB02-39B8-6E1999BFF0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29239" y="4769253"/>
            <a:ext cx="458772" cy="458772"/>
          </a:xfrm>
          <a:prstGeom prst="rect">
            <a:avLst/>
          </a:prstGeom>
        </p:spPr>
      </p:pic>
      <p:pic>
        <p:nvPicPr>
          <p:cNvPr id="23" name="Graphic 22" descr="Internet der Dinge Silhouette">
            <a:extLst>
              <a:ext uri="{FF2B5EF4-FFF2-40B4-BE49-F238E27FC236}">
                <a16:creationId xmlns:a16="http://schemas.microsoft.com/office/drawing/2014/main" id="{5A1C44ED-E3B1-6B3C-CE0B-9FC5F2DD64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84369" y="5648476"/>
            <a:ext cx="388071" cy="403782"/>
          </a:xfrm>
          <a:prstGeom prst="rect">
            <a:avLst/>
          </a:prstGeom>
        </p:spPr>
      </p:pic>
      <p:pic>
        <p:nvPicPr>
          <p:cNvPr id="24" name="Graphic 23" descr="Präsentation mit Kreisdiagramm Silhouette">
            <a:extLst>
              <a:ext uri="{FF2B5EF4-FFF2-40B4-BE49-F238E27FC236}">
                <a16:creationId xmlns:a16="http://schemas.microsoft.com/office/drawing/2014/main" id="{C8A9AE04-AF5D-6EC2-A6BE-759180E01A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13270" y="4667510"/>
            <a:ext cx="466627" cy="458772"/>
          </a:xfrm>
          <a:prstGeom prst="rect">
            <a:avLst/>
          </a:prstGeom>
        </p:spPr>
      </p:pic>
      <p:pic>
        <p:nvPicPr>
          <p:cNvPr id="25" name="Graphic 24" descr="Kartenkompass mit einfarbiger Füllung">
            <a:extLst>
              <a:ext uri="{FF2B5EF4-FFF2-40B4-BE49-F238E27FC236}">
                <a16:creationId xmlns:a16="http://schemas.microsoft.com/office/drawing/2014/main" id="{C0BEB0DA-D1D2-07EB-7DB4-8A80736378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29467" y="4722500"/>
            <a:ext cx="388071" cy="348793"/>
          </a:xfrm>
          <a:prstGeom prst="rect">
            <a:avLst/>
          </a:prstGeom>
        </p:spPr>
      </p:pic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5412446E-B18C-BC14-2B23-7AE3DC51895D}"/>
              </a:ext>
            </a:extLst>
          </p:cNvPr>
          <p:cNvSpPr/>
          <p:nvPr/>
        </p:nvSpPr>
        <p:spPr>
          <a:xfrm>
            <a:off x="8591935" y="1654732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58BE43DE-F109-49E9-21A4-97FB4D7118D4}"/>
              </a:ext>
            </a:extLst>
          </p:cNvPr>
          <p:cNvSpPr/>
          <p:nvPr/>
        </p:nvSpPr>
        <p:spPr>
          <a:xfrm>
            <a:off x="8968748" y="1654732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EDEE96BF-BFC3-4610-8D8F-D7CB7951D2CC}"/>
              </a:ext>
            </a:extLst>
          </p:cNvPr>
          <p:cNvSpPr/>
          <p:nvPr/>
        </p:nvSpPr>
        <p:spPr>
          <a:xfrm>
            <a:off x="9345561" y="1654731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430ECEC1-BACB-F483-D7FC-9682585E44B7}"/>
              </a:ext>
            </a:extLst>
          </p:cNvPr>
          <p:cNvSpPr/>
          <p:nvPr/>
        </p:nvSpPr>
        <p:spPr>
          <a:xfrm>
            <a:off x="9722374" y="1654730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3F7AD77D-892A-1827-6714-9F1E88232A74}"/>
              </a:ext>
            </a:extLst>
          </p:cNvPr>
          <p:cNvSpPr/>
          <p:nvPr/>
        </p:nvSpPr>
        <p:spPr>
          <a:xfrm>
            <a:off x="10099187" y="1654729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F7C454C-739A-B033-7130-336109B55C8F}"/>
              </a:ext>
            </a:extLst>
          </p:cNvPr>
          <p:cNvSpPr txBox="1"/>
          <p:nvPr/>
        </p:nvSpPr>
        <p:spPr>
          <a:xfrm>
            <a:off x="-44372" y="2617250"/>
            <a:ext cx="3393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Ressourceneinsatz</a:t>
            </a:r>
            <a:endParaRPr lang="en-US" b="1" dirty="0">
              <a:solidFill>
                <a:srgbClr val="25374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220C9CA-35BB-9C57-DCE2-CA9637ECFD91}"/>
              </a:ext>
            </a:extLst>
          </p:cNvPr>
          <p:cNvSpPr txBox="1"/>
          <p:nvPr/>
        </p:nvSpPr>
        <p:spPr>
          <a:xfrm>
            <a:off x="-19969" y="4630282"/>
            <a:ext cx="3638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Erfolgskriterium</a:t>
            </a:r>
            <a:r>
              <a:rPr lang="en-US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7E1C517-578F-A438-681E-2931D40B9207}"/>
              </a:ext>
            </a:extLst>
          </p:cNvPr>
          <p:cNvSpPr txBox="1"/>
          <p:nvPr/>
        </p:nvSpPr>
        <p:spPr>
          <a:xfrm>
            <a:off x="0" y="64834"/>
            <a:ext cx="6126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53746"/>
                </a:solidFill>
                <a:latin typeface="Futura Std Medium" panose="020B0502020204020303" pitchFamily="34" charset="0"/>
                <a:ea typeface="Calibri"/>
                <a:cs typeface="Calibri"/>
              </a:rPr>
              <a:t>Der Innovations-Ideen Canvas </a:t>
            </a:r>
            <a:endParaRPr lang="en-US" sz="1400" b="1" dirty="0">
              <a:solidFill>
                <a:srgbClr val="253746"/>
              </a:solidFill>
              <a:latin typeface="Futura Std Medium" panose="020B0502020204020303" pitchFamily="34" charset="0"/>
              <a:ea typeface="Calibri"/>
              <a:cs typeface="Calibri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18D94F6-2A02-4482-AC69-55D22E277DF9}"/>
              </a:ext>
            </a:extLst>
          </p:cNvPr>
          <p:cNvSpPr/>
          <p:nvPr/>
        </p:nvSpPr>
        <p:spPr>
          <a:xfrm>
            <a:off x="0" y="641611"/>
            <a:ext cx="3801035" cy="1952111"/>
          </a:xfrm>
          <a:prstGeom prst="rect">
            <a:avLst/>
          </a:prstGeom>
          <a:noFill/>
          <a:ln w="19050">
            <a:solidFill>
              <a:srgbClr val="2537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81BE97E0-0762-E6BB-80CC-71D1EA57AF96}"/>
              </a:ext>
            </a:extLst>
          </p:cNvPr>
          <p:cNvSpPr/>
          <p:nvPr/>
        </p:nvSpPr>
        <p:spPr>
          <a:xfrm>
            <a:off x="-1" y="2593722"/>
            <a:ext cx="3801035" cy="2064905"/>
          </a:xfrm>
          <a:prstGeom prst="rect">
            <a:avLst/>
          </a:prstGeom>
          <a:noFill/>
          <a:ln w="19050">
            <a:solidFill>
              <a:srgbClr val="2537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57D6DC80-CF20-3035-7441-5102E12654FB}"/>
              </a:ext>
            </a:extLst>
          </p:cNvPr>
          <p:cNvSpPr/>
          <p:nvPr/>
        </p:nvSpPr>
        <p:spPr>
          <a:xfrm>
            <a:off x="4111" y="4658627"/>
            <a:ext cx="3801035" cy="2064905"/>
          </a:xfrm>
          <a:prstGeom prst="rect">
            <a:avLst/>
          </a:prstGeom>
          <a:noFill/>
          <a:ln w="19050">
            <a:solidFill>
              <a:srgbClr val="2537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EDBEE02D-1D75-5ACD-FE1A-E48FC690E8A5}"/>
              </a:ext>
            </a:extLst>
          </p:cNvPr>
          <p:cNvSpPr/>
          <p:nvPr/>
        </p:nvSpPr>
        <p:spPr>
          <a:xfrm>
            <a:off x="3851646" y="648818"/>
            <a:ext cx="4586588" cy="4009809"/>
          </a:xfrm>
          <a:prstGeom prst="rect">
            <a:avLst/>
          </a:prstGeom>
          <a:noFill/>
          <a:ln w="19050">
            <a:solidFill>
              <a:srgbClr val="2537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EE77EB1A-8451-2756-2454-37F707B1210E}"/>
              </a:ext>
            </a:extLst>
          </p:cNvPr>
          <p:cNvSpPr/>
          <p:nvPr/>
        </p:nvSpPr>
        <p:spPr>
          <a:xfrm>
            <a:off x="3853546" y="4658627"/>
            <a:ext cx="4586588" cy="957845"/>
          </a:xfrm>
          <a:prstGeom prst="rect">
            <a:avLst/>
          </a:prstGeom>
          <a:noFill/>
          <a:ln w="19050">
            <a:solidFill>
              <a:srgbClr val="2537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A56B8A09-B5F1-5E37-74B7-1E10C428D8C0}"/>
              </a:ext>
            </a:extLst>
          </p:cNvPr>
          <p:cNvSpPr/>
          <p:nvPr/>
        </p:nvSpPr>
        <p:spPr>
          <a:xfrm>
            <a:off x="3851646" y="5616472"/>
            <a:ext cx="4586588" cy="1106438"/>
          </a:xfrm>
          <a:prstGeom prst="rect">
            <a:avLst/>
          </a:prstGeom>
          <a:noFill/>
          <a:ln w="19050">
            <a:solidFill>
              <a:srgbClr val="2537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0ADD78F0-1CC3-6292-5D60-309AB6BE9C72}"/>
              </a:ext>
            </a:extLst>
          </p:cNvPr>
          <p:cNvSpPr txBox="1"/>
          <p:nvPr/>
        </p:nvSpPr>
        <p:spPr>
          <a:xfrm>
            <a:off x="8504866" y="667571"/>
            <a:ext cx="3212258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Selbstbewertung</a:t>
            </a:r>
            <a:endParaRPr lang="en-US" b="1" dirty="0">
              <a:solidFill>
                <a:srgbClr val="25374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sz="18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Externer</a:t>
            </a:r>
            <a:r>
              <a:rPr lang="en-US" sz="16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oder</a:t>
            </a:r>
            <a:r>
              <a:rPr lang="en-US" sz="16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Interner</a:t>
            </a:r>
            <a:r>
              <a:rPr lang="en-US" sz="16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Nutzen</a:t>
            </a:r>
            <a:r>
              <a:rPr lang="en-US" sz="16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  <a:endParaRPr lang="en-US" sz="1600" dirty="0">
              <a:latin typeface="Futura LT Pro Light" panose="020B0402020204020303" pitchFamily="34" charset="0"/>
            </a:endParaRPr>
          </a:p>
          <a:p>
            <a:endParaRPr lang="en-US" sz="18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sz="16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Technisch</a:t>
            </a:r>
            <a:r>
              <a:rPr lang="en-US" sz="16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Innovativ</a:t>
            </a:r>
            <a:endParaRPr lang="en-US" sz="1600" dirty="0">
              <a:solidFill>
                <a:srgbClr val="FFFFFF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sz="18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sz="16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Kosten</a:t>
            </a:r>
            <a:r>
              <a:rPr lang="en-US" sz="16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/ </a:t>
            </a:r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Nutzen</a:t>
            </a:r>
            <a:endParaRPr lang="en-US" sz="16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sz="18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sz="1600" dirty="0">
              <a:solidFill>
                <a:srgbClr val="26262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r>
              <a:rPr lang="en-US" sz="1600" dirty="0" err="1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Nachhaltigkeit</a:t>
            </a:r>
            <a:r>
              <a:rPr lang="en-US" sz="1600" dirty="0">
                <a:solidFill>
                  <a:srgbClr val="26262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  <a:endParaRPr lang="en-US" sz="1600" dirty="0">
              <a:latin typeface="Futura LT Pro Light" panose="020B0402020204020303" pitchFamily="34" charset="0"/>
              <a:ea typeface="Calibri"/>
              <a:cs typeface="Calibri"/>
            </a:endParaRP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F859D8EE-D2A5-D924-2D10-078E93D61AFC}"/>
              </a:ext>
            </a:extLst>
          </p:cNvPr>
          <p:cNvSpPr/>
          <p:nvPr/>
        </p:nvSpPr>
        <p:spPr>
          <a:xfrm>
            <a:off x="8504865" y="646521"/>
            <a:ext cx="3636491" cy="4009809"/>
          </a:xfrm>
          <a:prstGeom prst="rect">
            <a:avLst/>
          </a:prstGeom>
          <a:noFill/>
          <a:ln w="19050">
            <a:solidFill>
              <a:srgbClr val="2537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5A830632-6658-3E23-C33B-28576754D04F}"/>
              </a:ext>
            </a:extLst>
          </p:cNvPr>
          <p:cNvSpPr/>
          <p:nvPr/>
        </p:nvSpPr>
        <p:spPr>
          <a:xfrm>
            <a:off x="8506765" y="4656330"/>
            <a:ext cx="3636491" cy="2066580"/>
          </a:xfrm>
          <a:prstGeom prst="rect">
            <a:avLst/>
          </a:prstGeom>
          <a:noFill/>
          <a:ln w="19050">
            <a:solidFill>
              <a:srgbClr val="2537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Star: 5 Points 25">
            <a:extLst>
              <a:ext uri="{FF2B5EF4-FFF2-40B4-BE49-F238E27FC236}">
                <a16:creationId xmlns:a16="http://schemas.microsoft.com/office/drawing/2014/main" id="{423BA807-3D4A-65EB-7FEF-D7D3F22FF001}"/>
              </a:ext>
            </a:extLst>
          </p:cNvPr>
          <p:cNvSpPr/>
          <p:nvPr/>
        </p:nvSpPr>
        <p:spPr>
          <a:xfrm>
            <a:off x="8591935" y="2442613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" name="Star: 5 Points 26">
            <a:extLst>
              <a:ext uri="{FF2B5EF4-FFF2-40B4-BE49-F238E27FC236}">
                <a16:creationId xmlns:a16="http://schemas.microsoft.com/office/drawing/2014/main" id="{4A4D72BD-DD31-614D-17E5-B1EF020AEA40}"/>
              </a:ext>
            </a:extLst>
          </p:cNvPr>
          <p:cNvSpPr/>
          <p:nvPr/>
        </p:nvSpPr>
        <p:spPr>
          <a:xfrm>
            <a:off x="8968748" y="2442613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6" name="Star: 5 Points 27">
            <a:extLst>
              <a:ext uri="{FF2B5EF4-FFF2-40B4-BE49-F238E27FC236}">
                <a16:creationId xmlns:a16="http://schemas.microsoft.com/office/drawing/2014/main" id="{70C4F265-0B25-BF1C-43D8-C516CE68BB1A}"/>
              </a:ext>
            </a:extLst>
          </p:cNvPr>
          <p:cNvSpPr/>
          <p:nvPr/>
        </p:nvSpPr>
        <p:spPr>
          <a:xfrm>
            <a:off x="9345561" y="2442612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8" name="Star: 5 Points 28">
            <a:extLst>
              <a:ext uri="{FF2B5EF4-FFF2-40B4-BE49-F238E27FC236}">
                <a16:creationId xmlns:a16="http://schemas.microsoft.com/office/drawing/2014/main" id="{86B7902C-4A02-E882-6EC8-9350ABCCF077}"/>
              </a:ext>
            </a:extLst>
          </p:cNvPr>
          <p:cNvSpPr/>
          <p:nvPr/>
        </p:nvSpPr>
        <p:spPr>
          <a:xfrm>
            <a:off x="9722374" y="2442611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11" name="Star: 5 Points 29">
            <a:extLst>
              <a:ext uri="{FF2B5EF4-FFF2-40B4-BE49-F238E27FC236}">
                <a16:creationId xmlns:a16="http://schemas.microsoft.com/office/drawing/2014/main" id="{72EC440A-4A79-0A29-DC23-7A407DA50F78}"/>
              </a:ext>
            </a:extLst>
          </p:cNvPr>
          <p:cNvSpPr/>
          <p:nvPr/>
        </p:nvSpPr>
        <p:spPr>
          <a:xfrm>
            <a:off x="10099187" y="2442610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13" name="Star: 5 Points 25">
            <a:extLst>
              <a:ext uri="{FF2B5EF4-FFF2-40B4-BE49-F238E27FC236}">
                <a16:creationId xmlns:a16="http://schemas.microsoft.com/office/drawing/2014/main" id="{549FE217-67BE-E787-C943-09710DFB63BB}"/>
              </a:ext>
            </a:extLst>
          </p:cNvPr>
          <p:cNvSpPr/>
          <p:nvPr/>
        </p:nvSpPr>
        <p:spPr>
          <a:xfrm>
            <a:off x="8591935" y="3210990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16" name="Star: 5 Points 26">
            <a:extLst>
              <a:ext uri="{FF2B5EF4-FFF2-40B4-BE49-F238E27FC236}">
                <a16:creationId xmlns:a16="http://schemas.microsoft.com/office/drawing/2014/main" id="{A7FA9BBA-6D85-67D7-B584-0748888131EC}"/>
              </a:ext>
            </a:extLst>
          </p:cNvPr>
          <p:cNvSpPr/>
          <p:nvPr/>
        </p:nvSpPr>
        <p:spPr>
          <a:xfrm>
            <a:off x="8968748" y="3210990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1" name="Star: 5 Points 27">
            <a:extLst>
              <a:ext uri="{FF2B5EF4-FFF2-40B4-BE49-F238E27FC236}">
                <a16:creationId xmlns:a16="http://schemas.microsoft.com/office/drawing/2014/main" id="{932B9BC2-E250-EFAE-DE97-7B926610D747}"/>
              </a:ext>
            </a:extLst>
          </p:cNvPr>
          <p:cNvSpPr/>
          <p:nvPr/>
        </p:nvSpPr>
        <p:spPr>
          <a:xfrm>
            <a:off x="9345561" y="3210989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2" name="Star: 5 Points 28">
            <a:extLst>
              <a:ext uri="{FF2B5EF4-FFF2-40B4-BE49-F238E27FC236}">
                <a16:creationId xmlns:a16="http://schemas.microsoft.com/office/drawing/2014/main" id="{74EE21F5-7B21-5102-5919-BB8AC34306BE}"/>
              </a:ext>
            </a:extLst>
          </p:cNvPr>
          <p:cNvSpPr/>
          <p:nvPr/>
        </p:nvSpPr>
        <p:spPr>
          <a:xfrm>
            <a:off x="9722374" y="3210988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3" name="Star: 5 Points 29">
            <a:extLst>
              <a:ext uri="{FF2B5EF4-FFF2-40B4-BE49-F238E27FC236}">
                <a16:creationId xmlns:a16="http://schemas.microsoft.com/office/drawing/2014/main" id="{0DA1D3CA-8684-B2BF-5342-4472429338E8}"/>
              </a:ext>
            </a:extLst>
          </p:cNvPr>
          <p:cNvSpPr/>
          <p:nvPr/>
        </p:nvSpPr>
        <p:spPr>
          <a:xfrm>
            <a:off x="10099187" y="3210987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4" name="Star: 5 Points 25">
            <a:extLst>
              <a:ext uri="{FF2B5EF4-FFF2-40B4-BE49-F238E27FC236}">
                <a16:creationId xmlns:a16="http://schemas.microsoft.com/office/drawing/2014/main" id="{21DB285E-D6AF-9668-B266-2E39F5617BC7}"/>
              </a:ext>
            </a:extLst>
          </p:cNvPr>
          <p:cNvSpPr/>
          <p:nvPr/>
        </p:nvSpPr>
        <p:spPr>
          <a:xfrm>
            <a:off x="8591935" y="3998871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5" name="Star: 5 Points 26">
            <a:extLst>
              <a:ext uri="{FF2B5EF4-FFF2-40B4-BE49-F238E27FC236}">
                <a16:creationId xmlns:a16="http://schemas.microsoft.com/office/drawing/2014/main" id="{6E3899B1-7420-CFEB-0484-C5A3A0C60DE6}"/>
              </a:ext>
            </a:extLst>
          </p:cNvPr>
          <p:cNvSpPr/>
          <p:nvPr/>
        </p:nvSpPr>
        <p:spPr>
          <a:xfrm>
            <a:off x="8968748" y="3998871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6" name="Star: 5 Points 27">
            <a:extLst>
              <a:ext uri="{FF2B5EF4-FFF2-40B4-BE49-F238E27FC236}">
                <a16:creationId xmlns:a16="http://schemas.microsoft.com/office/drawing/2014/main" id="{8D25932E-E280-0E81-9090-CCED7D32BDA5}"/>
              </a:ext>
            </a:extLst>
          </p:cNvPr>
          <p:cNvSpPr/>
          <p:nvPr/>
        </p:nvSpPr>
        <p:spPr>
          <a:xfrm>
            <a:off x="9345561" y="3998870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7" name="Star: 5 Points 28">
            <a:extLst>
              <a:ext uri="{FF2B5EF4-FFF2-40B4-BE49-F238E27FC236}">
                <a16:creationId xmlns:a16="http://schemas.microsoft.com/office/drawing/2014/main" id="{A183EFED-CE39-8DEC-A787-CFC09D0452A6}"/>
              </a:ext>
            </a:extLst>
          </p:cNvPr>
          <p:cNvSpPr/>
          <p:nvPr/>
        </p:nvSpPr>
        <p:spPr>
          <a:xfrm>
            <a:off x="9722374" y="3998869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8" name="Star: 5 Points 29">
            <a:extLst>
              <a:ext uri="{FF2B5EF4-FFF2-40B4-BE49-F238E27FC236}">
                <a16:creationId xmlns:a16="http://schemas.microsoft.com/office/drawing/2014/main" id="{26B3DB6E-077B-5679-D3F7-797C68E68C0A}"/>
              </a:ext>
            </a:extLst>
          </p:cNvPr>
          <p:cNvSpPr/>
          <p:nvPr/>
        </p:nvSpPr>
        <p:spPr>
          <a:xfrm>
            <a:off x="10099187" y="3998868"/>
            <a:ext cx="251381" cy="219959"/>
          </a:xfrm>
          <a:prstGeom prst="star5">
            <a:avLst/>
          </a:prstGeom>
          <a:solidFill>
            <a:schemeClr val="bg1">
              <a:lumMod val="95000"/>
            </a:schemeClr>
          </a:solidFill>
          <a:ln w="5258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Futura LT Pro Light" panose="020B04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86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46447-E82C-240F-D1A3-2239572E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3" y="883708"/>
            <a:ext cx="3774017" cy="785813"/>
          </a:xfrm>
          <a:solidFill>
            <a:srgbClr val="FFFFFF">
              <a:alpha val="76000"/>
            </a:srgbClr>
          </a:solidFill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Futura LT Pro Light" panose="020B0402020204020303" pitchFamily="34" charset="0"/>
                <a:ea typeface="Calibri Light"/>
                <a:cs typeface="Calibri Light"/>
              </a:rPr>
              <a:t>Die </a:t>
            </a:r>
            <a:r>
              <a:rPr lang="en-US" dirty="0" err="1">
                <a:solidFill>
                  <a:srgbClr val="000000"/>
                </a:solidFill>
                <a:latin typeface="Futura LT Pro Light" panose="020B0402020204020303" pitchFamily="34" charset="0"/>
                <a:ea typeface="Calibri Light"/>
                <a:cs typeface="Calibri Light"/>
              </a:rPr>
              <a:t>Anmeldung</a:t>
            </a:r>
            <a:endParaRPr lang="en-US" dirty="0" err="1">
              <a:solidFill>
                <a:srgbClr val="000000"/>
              </a:solidFill>
              <a:latin typeface="Futura LT Pro Light" panose="020B04020202040203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7BB18-4D83-10D5-DC7C-70340AA21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533" y="1793875"/>
            <a:ext cx="10515600" cy="4646682"/>
          </a:xfrm>
          <a:solidFill>
            <a:srgbClr val="FFFFFF">
              <a:alpha val="76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Überlegen</a:t>
            </a:r>
            <a:r>
              <a:rPr lang="en-US" dirty="0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selbst</a:t>
            </a:r>
            <a:r>
              <a:rPr lang="en-US" dirty="0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oder</a:t>
            </a:r>
            <a:r>
              <a:rPr lang="en-US" dirty="0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im</a:t>
            </a:r>
            <a:r>
              <a:rPr lang="en-US" dirty="0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Team)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Canvas </a:t>
            </a:r>
            <a:r>
              <a:rPr lang="en-US" dirty="0" err="1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ausfüllen</a:t>
            </a:r>
            <a:br>
              <a:rPr lang="en-US" dirty="0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</a:br>
            <a:r>
              <a:rPr lang="en-US" b="1" dirty="0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Innovation &gt;&gt; </a:t>
            </a:r>
            <a:r>
              <a:rPr lang="en-US" b="1" dirty="0" err="1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sichere</a:t>
            </a:r>
            <a:r>
              <a:rPr lang="en-US" b="1" dirty="0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Umsetzung</a:t>
            </a:r>
            <a:endParaRPr lang="en-US" b="1" dirty="0">
              <a:solidFill>
                <a:srgbClr val="000000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An </a:t>
            </a:r>
            <a:r>
              <a:rPr lang="en-US" dirty="0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mario.salhofer@ginzinger.com</a:t>
            </a:r>
            <a:r>
              <a:rPr lang="en-US" dirty="0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  <a:br>
              <a:rPr lang="en-US" dirty="0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</a:br>
            <a:r>
              <a:rPr lang="en-US" dirty="0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bis 2 Wochen </a:t>
            </a:r>
            <a:r>
              <a:rPr lang="en-US" dirty="0" err="1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vor</a:t>
            </a:r>
            <a:r>
              <a:rPr lang="en-US" dirty="0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WW&amp;T </a:t>
            </a:r>
            <a:r>
              <a:rPr lang="en-US" dirty="0" err="1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schicken</a:t>
            </a:r>
            <a:endParaRPr lang="en-US" dirty="0">
              <a:solidFill>
                <a:srgbClr val="000000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Möglichkeit</a:t>
            </a:r>
            <a:r>
              <a:rPr lang="en-US" dirty="0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zur</a:t>
            </a:r>
            <a:r>
              <a:rPr lang="en-US" dirty="0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Durchsprache</a:t>
            </a:r>
            <a:r>
              <a:rPr lang="en-US" dirty="0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und Coaching </a:t>
            </a:r>
            <a:r>
              <a:rPr lang="en-US" dirty="0" err="1">
                <a:solidFill>
                  <a:srgbClr val="000000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vorab</a:t>
            </a:r>
            <a:endParaRPr lang="en-US" dirty="0">
              <a:solidFill>
                <a:srgbClr val="000000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4C1BD0-03AA-A0F3-AA63-7BF13526DE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58151" y="1149023"/>
            <a:ext cx="3939116" cy="2623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6640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5A4161-6A0B-CBAD-6DC8-F95854C2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678" y="646498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latin typeface="Futura LT Pro Light" panose="020B0402020204020303" pitchFamily="34" charset="0"/>
                <a:ea typeface="Calibri Light"/>
                <a:cs typeface="Calibri Light"/>
              </a:rPr>
              <a:t>Präsentation</a:t>
            </a:r>
            <a:r>
              <a:rPr lang="en-US" sz="4000" dirty="0">
                <a:latin typeface="Futura LT Pro Light" panose="020B0402020204020303" pitchFamily="34" charset="0"/>
                <a:ea typeface="Calibri Light"/>
                <a:cs typeface="Calibri Light"/>
              </a:rPr>
              <a:t> in WW&amp;T</a:t>
            </a:r>
            <a:endParaRPr lang="en-US" sz="4000" dirty="0">
              <a:latin typeface="Futura LT Pro Light" panose="020B04020202040203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8FC50-258B-C26E-D035-4B0959D40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678" y="2354741"/>
            <a:ext cx="5985509" cy="376983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Alleine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,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im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Team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oder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Stellvertreter</a:t>
            </a:r>
            <a:endParaRPr lang="en-US" dirty="0">
              <a:latin typeface="Futura LT Pro Light" panose="020B0402020204020303" pitchFamily="34" charset="0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Stil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der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Präsentation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ist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frei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5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Minuten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max.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10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Minuten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Diskussion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im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Plenum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Danach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Detailbesprechung</a:t>
            </a:r>
            <a:endParaRPr lang="en-US" dirty="0">
              <a:latin typeface="Futura LT Pro Light" panose="020B0402020204020303" pitchFamily="34" charset="0"/>
              <a:ea typeface="Calibri"/>
              <a:cs typeface="Calibri"/>
            </a:endParaRPr>
          </a:p>
          <a:p>
            <a:endParaRPr lang="en-US" sz="2000" dirty="0">
              <a:latin typeface="Futura LT Pro Light" panose="020B0402020204020303" pitchFamily="34" charset="0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70E86-0924-DA8E-2578-AD238CB2D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-1248"/>
          <a:stretch/>
        </p:blipFill>
        <p:spPr>
          <a:xfrm>
            <a:off x="6741381" y="-159052"/>
            <a:ext cx="5447715" cy="7017127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2430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D7D86167-0F52-BECD-9F96-92E3AD14B3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1022"/>
            <a:ext cx="12192000" cy="41860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615D32-50DA-C277-F1F6-1A6299D1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6426" y="1059543"/>
            <a:ext cx="6794026" cy="1113892"/>
          </a:xfrm>
          <a:noFill/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Futura LT Pro Light" panose="020B0402020204020303" pitchFamily="34" charset="0"/>
                <a:ea typeface="Calibri Light"/>
                <a:cs typeface="Calibri Light"/>
              </a:rPr>
              <a:t>     WIE GEHTS WEITER?</a:t>
            </a:r>
            <a:endParaRPr lang="en-US" sz="4800" b="1" dirty="0">
              <a:solidFill>
                <a:schemeClr val="bg1"/>
              </a:solidFill>
              <a:latin typeface="Futura LT Pro Light" panose="020B04020202040203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DF45D-D0C7-C9BF-932A-C92C726A0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2947" y="3585030"/>
            <a:ext cx="12577894" cy="3363405"/>
          </a:xfr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25374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3-4 </a:t>
            </a:r>
            <a:r>
              <a:rPr lang="en-US" sz="3200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Juroren</a:t>
            </a:r>
            <a:r>
              <a:rPr lang="en-US" sz="32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bewerten</a:t>
            </a:r>
            <a:r>
              <a:rPr lang="en-US" sz="32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konstruktiv</a:t>
            </a:r>
            <a:r>
              <a:rPr lang="en-US" sz="32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eure</a:t>
            </a:r>
            <a:r>
              <a:rPr lang="en-US" sz="32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Innovationen</a:t>
            </a:r>
            <a:r>
              <a:rPr lang="en-US" sz="32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9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(5+10 min)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25374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Maximal 200h für </a:t>
            </a:r>
            <a:r>
              <a:rPr lang="en-US" sz="3200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Umsetzung</a:t>
            </a:r>
            <a:endParaRPr lang="en-US" sz="3200" dirty="0">
              <a:solidFill>
                <a:srgbClr val="25374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25374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Ergebnisse</a:t>
            </a:r>
            <a:r>
              <a:rPr lang="en-US" sz="32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werden</a:t>
            </a:r>
            <a:r>
              <a:rPr lang="en-US" sz="32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9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(</a:t>
            </a:r>
            <a:r>
              <a:rPr lang="en-US" sz="1900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als</a:t>
            </a:r>
            <a:r>
              <a:rPr lang="en-US" sz="19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900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Präsentation</a:t>
            </a:r>
            <a:r>
              <a:rPr lang="en-US" sz="19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900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oder</a:t>
            </a:r>
            <a:r>
              <a:rPr lang="en-US" sz="19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1900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Prototyp</a:t>
            </a:r>
            <a:r>
              <a:rPr lang="en-US" sz="19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)</a:t>
            </a:r>
            <a:r>
              <a:rPr lang="en-US" sz="32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in WW&amp;T </a:t>
            </a:r>
            <a:r>
              <a:rPr lang="en-US" sz="3200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vorgestellt</a:t>
            </a:r>
            <a:endParaRPr lang="en-US" sz="3200" dirty="0">
              <a:solidFill>
                <a:srgbClr val="25374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25374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Fortführung</a:t>
            </a:r>
            <a:r>
              <a:rPr lang="en-US" sz="32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der Idee </a:t>
            </a:r>
            <a:r>
              <a:rPr lang="en-US" sz="3200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abhängig</a:t>
            </a:r>
            <a:r>
              <a:rPr lang="en-US" sz="32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vom</a:t>
            </a:r>
            <a:r>
              <a:rPr lang="en-US" sz="3200" dirty="0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253746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Ergebnis</a:t>
            </a:r>
            <a:endParaRPr lang="en-US" sz="3200" dirty="0">
              <a:solidFill>
                <a:srgbClr val="25374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253746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5003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A29A6F-B4CB-E90E-CB83-B37FD94C8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536" y="-977753"/>
            <a:ext cx="14082317" cy="7904700"/>
          </a:xfrm>
          <a:prstGeom prst="rect">
            <a:avLst/>
          </a:prstGeom>
          <a:solidFill>
            <a:srgbClr val="000000">
              <a:alpha val="76000"/>
            </a:srgb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615D32-50DA-C277-F1F6-1A6299D1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9898" y="-215821"/>
            <a:ext cx="13261639" cy="1927480"/>
          </a:xfrm>
          <a:gradFill>
            <a:gsLst>
              <a:gs pos="100000">
                <a:srgbClr val="253746">
                  <a:alpha val="26000"/>
                </a:srgbClr>
              </a:gs>
              <a:gs pos="82000">
                <a:srgbClr val="253746">
                  <a:alpha val="86000"/>
                </a:srgbClr>
              </a:gs>
              <a:gs pos="4000">
                <a:srgbClr val="253746"/>
              </a:gs>
              <a:gs pos="62000">
                <a:srgbClr val="253746"/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Futura LT Pro Light" panose="020B0402020204020303" pitchFamily="34" charset="0"/>
                <a:ea typeface="Calibri Light"/>
                <a:cs typeface="Calibri Light"/>
              </a:rPr>
              <a:t>    Die </a:t>
            </a:r>
            <a:r>
              <a:rPr lang="en-US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 Light"/>
                <a:cs typeface="Calibri Light"/>
              </a:rPr>
              <a:t>Juroren</a:t>
            </a:r>
            <a:endParaRPr lang="en-US" dirty="0">
              <a:solidFill>
                <a:srgbClr val="FFFFFF"/>
              </a:solidFill>
              <a:latin typeface="Futura LT Pro Light" panose="020B04020202040203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DF45D-D0C7-C9BF-932A-C92C726A0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945" y="3247043"/>
            <a:ext cx="12577894" cy="3493971"/>
          </a:xfrm>
          <a:gradFill>
            <a:gsLst>
              <a:gs pos="0">
                <a:srgbClr val="253746">
                  <a:alpha val="26000"/>
                </a:srgbClr>
              </a:gs>
              <a:gs pos="7000">
                <a:srgbClr val="253746">
                  <a:alpha val="86000"/>
                </a:srgbClr>
              </a:gs>
              <a:gs pos="45000">
                <a:srgbClr val="253746"/>
              </a:gs>
              <a:gs pos="100000">
                <a:srgbClr val="253746"/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1"/>
            <a:endParaRPr lang="en-US" sz="3200" dirty="0">
              <a:solidFill>
                <a:srgbClr val="FFFFFF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lvl="1"/>
            <a:r>
              <a:rPr lang="en-US" sz="32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Geben</a:t>
            </a:r>
            <a:r>
              <a:rPr lang="en-US" sz="32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konstruktive</a:t>
            </a:r>
            <a:r>
              <a:rPr lang="en-US" sz="32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Kritik</a:t>
            </a:r>
            <a:r>
              <a:rPr lang="en-US" sz="32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</a:p>
          <a:p>
            <a:pPr marL="914400" lvl="2" indent="0">
              <a:buNone/>
            </a:pPr>
            <a:r>
              <a:rPr lang="en-US" sz="23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&gt;&gt; </a:t>
            </a:r>
            <a:r>
              <a:rPr lang="en-US" sz="23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Gute</a:t>
            </a:r>
            <a:r>
              <a:rPr lang="en-US" sz="23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, innovative Idee </a:t>
            </a:r>
            <a:r>
              <a:rPr lang="en-US" sz="23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ist</a:t>
            </a:r>
            <a:r>
              <a:rPr lang="en-US" sz="23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im</a:t>
            </a:r>
            <a:r>
              <a:rPr lang="en-US" sz="23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Fokus</a:t>
            </a:r>
            <a:endParaRPr lang="en-US" sz="2300" dirty="0">
              <a:solidFill>
                <a:srgbClr val="FFFFFF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lvl="1"/>
            <a:endParaRPr lang="en-US" sz="3200" dirty="0">
              <a:solidFill>
                <a:srgbClr val="FFFFFF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lvl="1"/>
            <a:r>
              <a:rPr lang="en-US" sz="32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Vergeben</a:t>
            </a:r>
            <a:r>
              <a:rPr lang="en-US" sz="32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je bis </a:t>
            </a:r>
            <a:r>
              <a:rPr lang="en-US" sz="32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zu</a:t>
            </a:r>
            <a:r>
              <a:rPr lang="en-US" sz="32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200 </a:t>
            </a:r>
            <a:r>
              <a:rPr lang="en-US" sz="32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Stunden</a:t>
            </a:r>
            <a:r>
              <a:rPr lang="en-US" sz="32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Umsetzungsbudget</a:t>
            </a:r>
            <a:r>
              <a:rPr lang="en-US" sz="32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  <a:endParaRPr lang="en-US" sz="3200" dirty="0">
              <a:latin typeface="Futura LT Pro Light" panose="020B0402020204020303" pitchFamily="34" charset="0"/>
              <a:ea typeface="Calibri"/>
              <a:cs typeface="Calibri"/>
            </a:endParaRPr>
          </a:p>
          <a:p>
            <a:pPr marL="914400" lvl="2" indent="0">
              <a:buNone/>
            </a:pPr>
            <a:r>
              <a:rPr lang="en-US" sz="23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&gt;&gt; je </a:t>
            </a:r>
            <a:r>
              <a:rPr lang="en-US" sz="23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nach</a:t>
            </a:r>
            <a:r>
              <a:rPr lang="en-US" sz="23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Einschätzung</a:t>
            </a:r>
            <a:endParaRPr lang="en-US" sz="2300" dirty="0">
              <a:solidFill>
                <a:srgbClr val="FFFFFF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lvl="1"/>
            <a:endParaRPr lang="en-US" sz="3200" dirty="0">
              <a:solidFill>
                <a:srgbClr val="FFFFFF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lvl="1"/>
            <a:r>
              <a:rPr lang="en-US" sz="32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Kriterien</a:t>
            </a:r>
            <a:r>
              <a:rPr lang="en-US" sz="32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sind</a:t>
            </a:r>
            <a:r>
              <a:rPr lang="en-US" sz="32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wie</a:t>
            </a:r>
            <a:r>
              <a:rPr lang="en-US" sz="32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im</a:t>
            </a:r>
            <a:r>
              <a:rPr lang="en-US" sz="32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Canvas</a:t>
            </a:r>
          </a:p>
          <a:p>
            <a:pPr marL="914400" lvl="2" indent="0">
              <a:buNone/>
            </a:pPr>
            <a:r>
              <a:rPr lang="en-US" sz="23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&gt;&gt; FOKUS auf INNOVATION - </a:t>
            </a:r>
            <a:r>
              <a:rPr lang="en-US" sz="23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keine</a:t>
            </a:r>
            <a:r>
              <a:rPr lang="en-US" sz="23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KVP </a:t>
            </a:r>
            <a:r>
              <a:rPr lang="en-US" sz="23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Themen</a:t>
            </a:r>
            <a:endParaRPr lang="en-US" sz="2300" dirty="0">
              <a:solidFill>
                <a:srgbClr val="FFFFFF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lvl="1"/>
            <a:endParaRPr lang="en-US" sz="3200" dirty="0">
              <a:solidFill>
                <a:srgbClr val="FFFFFF"/>
              </a:solidFill>
              <a:latin typeface="Futura LT Pro Light" panose="020B0402020204020303" pitchFamily="34" charset="0"/>
              <a:ea typeface="Calibri"/>
              <a:cs typeface="Calibri"/>
            </a:endParaRPr>
          </a:p>
          <a:p>
            <a:pPr lvl="1"/>
            <a:r>
              <a:rPr lang="en-US" sz="32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Klären</a:t>
            </a:r>
            <a:r>
              <a:rPr lang="en-US" sz="32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nach</a:t>
            </a:r>
            <a:r>
              <a:rPr lang="en-US" sz="32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der </a:t>
            </a:r>
            <a:r>
              <a:rPr lang="en-US" sz="32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Präsentation</a:t>
            </a:r>
            <a:r>
              <a:rPr lang="en-US" sz="32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mit</a:t>
            </a:r>
            <a:r>
              <a:rPr lang="en-US" sz="32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euch</a:t>
            </a:r>
            <a:r>
              <a:rPr lang="en-US" sz="32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 die </a:t>
            </a:r>
            <a:r>
              <a:rPr lang="en-US" sz="32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Rahmenbedinungen</a:t>
            </a:r>
            <a:r>
              <a:rPr lang="en-US" sz="32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</a:p>
          <a:p>
            <a:pPr marL="914400" lvl="2" indent="0">
              <a:buNone/>
            </a:pPr>
            <a:r>
              <a:rPr lang="en-US" sz="23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&gt;&gt; </a:t>
            </a:r>
            <a:r>
              <a:rPr lang="en-US" sz="23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Ressourcen</a:t>
            </a:r>
            <a:r>
              <a:rPr lang="en-US" sz="23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, </a:t>
            </a:r>
            <a:r>
              <a:rPr lang="en-US" sz="23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Ergebnis</a:t>
            </a:r>
            <a:r>
              <a:rPr lang="en-US" sz="23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, </a:t>
            </a:r>
            <a:r>
              <a:rPr lang="en-US" sz="2300" dirty="0" err="1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Zeitplan</a:t>
            </a:r>
            <a:r>
              <a:rPr lang="en-US" sz="2300" dirty="0">
                <a:solidFill>
                  <a:srgbClr val="FFFFFF"/>
                </a:solidFill>
                <a:latin typeface="Futura LT Pro Light" panose="020B0402020204020303" pitchFamily="34" charset="0"/>
                <a:ea typeface="Calibri"/>
                <a:cs typeface="Calibri"/>
              </a:rPr>
              <a:t>,…</a:t>
            </a:r>
            <a:endParaRPr lang="en-US" sz="2300" dirty="0">
              <a:latin typeface="Futura LT Pro Light" panose="020B0402020204020303" pitchFamily="34" charset="0"/>
              <a:ea typeface="Calibri"/>
              <a:cs typeface="Calibri"/>
            </a:endParaRPr>
          </a:p>
        </p:txBody>
      </p:sp>
      <p:sp>
        <p:nvSpPr>
          <p:cNvPr id="6" name="Smiley 5">
            <a:extLst>
              <a:ext uri="{FF2B5EF4-FFF2-40B4-BE49-F238E27FC236}">
                <a16:creationId xmlns:a16="http://schemas.microsoft.com/office/drawing/2014/main" id="{3C2B1864-4525-F5A1-9134-762C4A6E1508}"/>
              </a:ext>
            </a:extLst>
          </p:cNvPr>
          <p:cNvSpPr/>
          <p:nvPr/>
        </p:nvSpPr>
        <p:spPr>
          <a:xfrm>
            <a:off x="808522" y="2175309"/>
            <a:ext cx="433136" cy="420226"/>
          </a:xfrm>
          <a:prstGeom prst="smileyFace">
            <a:avLst/>
          </a:prstGeom>
          <a:solidFill>
            <a:srgbClr val="253746"/>
          </a:solidFill>
          <a:ln>
            <a:solidFill>
              <a:srgbClr val="C4D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Smiley 6">
            <a:extLst>
              <a:ext uri="{FF2B5EF4-FFF2-40B4-BE49-F238E27FC236}">
                <a16:creationId xmlns:a16="http://schemas.microsoft.com/office/drawing/2014/main" id="{B628F67A-C37F-AFCC-85B0-3D5A6DF27A42}"/>
              </a:ext>
            </a:extLst>
          </p:cNvPr>
          <p:cNvSpPr/>
          <p:nvPr/>
        </p:nvSpPr>
        <p:spPr>
          <a:xfrm>
            <a:off x="3588619" y="2153054"/>
            <a:ext cx="433136" cy="420226"/>
          </a:xfrm>
          <a:prstGeom prst="smileyFace">
            <a:avLst/>
          </a:prstGeom>
          <a:solidFill>
            <a:srgbClr val="253746"/>
          </a:solidFill>
          <a:ln>
            <a:solidFill>
              <a:srgbClr val="C4D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Smiley 7">
            <a:extLst>
              <a:ext uri="{FF2B5EF4-FFF2-40B4-BE49-F238E27FC236}">
                <a16:creationId xmlns:a16="http://schemas.microsoft.com/office/drawing/2014/main" id="{DD729799-97E2-B241-E9D0-6D74A60535F4}"/>
              </a:ext>
            </a:extLst>
          </p:cNvPr>
          <p:cNvSpPr/>
          <p:nvPr/>
        </p:nvSpPr>
        <p:spPr>
          <a:xfrm>
            <a:off x="6229146" y="2153054"/>
            <a:ext cx="433136" cy="420226"/>
          </a:xfrm>
          <a:prstGeom prst="smileyFace">
            <a:avLst/>
          </a:prstGeom>
          <a:solidFill>
            <a:srgbClr val="253746"/>
          </a:solidFill>
          <a:ln>
            <a:solidFill>
              <a:srgbClr val="C4D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Smiley 8">
            <a:extLst>
              <a:ext uri="{FF2B5EF4-FFF2-40B4-BE49-F238E27FC236}">
                <a16:creationId xmlns:a16="http://schemas.microsoft.com/office/drawing/2014/main" id="{B1994292-9667-61AA-77BE-38E676F76BAC}"/>
              </a:ext>
            </a:extLst>
          </p:cNvPr>
          <p:cNvSpPr/>
          <p:nvPr/>
        </p:nvSpPr>
        <p:spPr>
          <a:xfrm>
            <a:off x="8527979" y="2119249"/>
            <a:ext cx="433136" cy="420226"/>
          </a:xfrm>
          <a:prstGeom prst="smileyFace">
            <a:avLst/>
          </a:prstGeom>
          <a:solidFill>
            <a:srgbClr val="253746"/>
          </a:solidFill>
          <a:ln>
            <a:solidFill>
              <a:srgbClr val="C4D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Smiley 9">
            <a:extLst>
              <a:ext uri="{FF2B5EF4-FFF2-40B4-BE49-F238E27FC236}">
                <a16:creationId xmlns:a16="http://schemas.microsoft.com/office/drawing/2014/main" id="{7B7259A2-6332-0E5E-38C6-386B846D7468}"/>
              </a:ext>
            </a:extLst>
          </p:cNvPr>
          <p:cNvSpPr/>
          <p:nvPr/>
        </p:nvSpPr>
        <p:spPr>
          <a:xfrm>
            <a:off x="10836432" y="2256581"/>
            <a:ext cx="433136" cy="420226"/>
          </a:xfrm>
          <a:prstGeom prst="smileyFace">
            <a:avLst/>
          </a:prstGeom>
          <a:solidFill>
            <a:srgbClr val="253746"/>
          </a:solidFill>
          <a:ln>
            <a:solidFill>
              <a:srgbClr val="C4D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2741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21D67-89AC-D53A-3CEB-1CD2E2D7F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B80526-AE15-359A-D4C3-CAC3C5650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/>
              <a:t>&gt;&gt; Das Beste in Serie: Bekannte Baugruppen </a:t>
            </a:r>
          </a:p>
          <a:p>
            <a:r>
              <a:rPr lang="de-DE" sz="1900" dirty="0">
                <a:solidFill>
                  <a:srgbClr val="C4D600"/>
                </a:solidFill>
              </a:rPr>
              <a:t>Stefan Schöfegger</a:t>
            </a:r>
          </a:p>
          <a:p>
            <a:r>
              <a:rPr lang="de-DE" dirty="0"/>
              <a:t>&gt;&gt; Damit der Funke (nicht) überspringt: ESD </a:t>
            </a:r>
          </a:p>
          <a:p>
            <a:r>
              <a:rPr lang="de-DE" sz="1900" dirty="0">
                <a:solidFill>
                  <a:srgbClr val="C4D600"/>
                </a:solidFill>
              </a:rPr>
              <a:t>Reinhard Schmeitzl</a:t>
            </a:r>
          </a:p>
          <a:p>
            <a:r>
              <a:rPr lang="de-DE" dirty="0"/>
              <a:t>&gt;&gt; Ein Blick auf die Welt: Kameras </a:t>
            </a:r>
          </a:p>
          <a:p>
            <a:r>
              <a:rPr lang="de-DE" sz="1900" dirty="0">
                <a:solidFill>
                  <a:srgbClr val="C4D600"/>
                </a:solidFill>
              </a:rPr>
              <a:t>Stefan Hager</a:t>
            </a:r>
          </a:p>
          <a:p>
            <a:endParaRPr lang="de-DE" dirty="0"/>
          </a:p>
          <a:p>
            <a:r>
              <a:rPr lang="de-DE" dirty="0"/>
              <a:t>--- Pause 10 Min</a:t>
            </a:r>
          </a:p>
          <a:p>
            <a:endParaRPr lang="de-DE" dirty="0"/>
          </a:p>
          <a:p>
            <a:r>
              <a:rPr lang="de-DE" dirty="0"/>
              <a:t>&gt;&gt; Innovation für Alle - Innovation von Allen</a:t>
            </a:r>
          </a:p>
          <a:p>
            <a:r>
              <a:rPr lang="de-DE" sz="1900" dirty="0">
                <a:solidFill>
                  <a:srgbClr val="C4D600"/>
                </a:solidFill>
              </a:rPr>
              <a:t>Mario Salhofer</a:t>
            </a:r>
          </a:p>
          <a:p>
            <a:r>
              <a:rPr lang="de-DE" dirty="0"/>
              <a:t>&gt;&gt; Neue Software braucht das Land: </a:t>
            </a:r>
            <a:r>
              <a:rPr lang="de-DE" dirty="0" err="1"/>
              <a:t>GELin</a:t>
            </a:r>
            <a:r>
              <a:rPr lang="de-DE" dirty="0"/>
              <a:t> Release</a:t>
            </a:r>
          </a:p>
          <a:p>
            <a:r>
              <a:rPr lang="de-DE" sz="1900" dirty="0">
                <a:solidFill>
                  <a:srgbClr val="C4D600"/>
                </a:solidFill>
              </a:rPr>
              <a:t>Henri Roosen</a:t>
            </a:r>
          </a:p>
          <a:p>
            <a:r>
              <a:rPr lang="de-DE" dirty="0"/>
              <a:t>&gt;&gt; Geheimes Wissen: Bücher </a:t>
            </a:r>
          </a:p>
          <a:p>
            <a:r>
              <a:rPr lang="de-DE" sz="1900" dirty="0">
                <a:solidFill>
                  <a:srgbClr val="C4D600"/>
                </a:solidFill>
              </a:rPr>
              <a:t>Alfred Fuchs</a:t>
            </a:r>
          </a:p>
        </p:txBody>
      </p:sp>
    </p:spTree>
    <p:extLst>
      <p:ext uri="{BB962C8B-B14F-4D97-AF65-F5344CB8AC3E}">
        <p14:creationId xmlns:p14="http://schemas.microsoft.com/office/powerpoint/2010/main" val="1523952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A4161-6A0B-CBAD-6DC8-F95854C2D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Futura LT Pro Light" panose="020B0402020204020303" pitchFamily="34" charset="0"/>
                <a:ea typeface="Calibri Light"/>
                <a:cs typeface="Calibri Light"/>
              </a:rPr>
              <a:t>Umsetzung</a:t>
            </a:r>
            <a:endParaRPr lang="en-US" dirty="0" err="1">
              <a:latin typeface="Futura LT Pro Light" panose="020B04020202040203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8FC50-258B-C26E-D035-4B0959D40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4184" cy="5113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Im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Rahmen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 der </a:t>
            </a: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vom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 Juror/Sponsor </a:t>
            </a: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vorgebenen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Bedingungen</a:t>
            </a:r>
            <a:endParaRPr lang="en-US" sz="2400" dirty="0">
              <a:latin typeface="Futura LT Pro Light" panose="020B0402020204020303" pitchFamily="34" charset="0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Ergebnis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kann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Prototyp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, Proof of Concept, </a:t>
            </a: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Präsentation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, etc. sein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Keine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 Angst </a:t>
            </a: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vor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Präsentation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im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nächsten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 WW&amp;T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Futura LT Pro Light" panose="020B0402020204020303" pitchFamily="34" charset="0"/>
                <a:ea typeface="Calibri"/>
                <a:cs typeface="Calibri"/>
              </a:rPr>
              <a:t>Was </a:t>
            </a:r>
            <a:r>
              <a:rPr lang="en-US" sz="2000" dirty="0" err="1">
                <a:latin typeface="Futura LT Pro Light" panose="020B0402020204020303" pitchFamily="34" charset="0"/>
                <a:ea typeface="Calibri"/>
                <a:cs typeface="Calibri"/>
              </a:rPr>
              <a:t>haben</a:t>
            </a:r>
            <a:r>
              <a:rPr lang="en-US" sz="2000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2000" dirty="0" err="1">
                <a:latin typeface="Futura LT Pro Light" panose="020B0402020204020303" pitchFamily="34" charset="0"/>
                <a:ea typeface="Calibri"/>
                <a:cs typeface="Calibri"/>
              </a:rPr>
              <a:t>wir</a:t>
            </a:r>
            <a:r>
              <a:rPr lang="en-US" sz="2000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2000" dirty="0" err="1">
                <a:latin typeface="Futura LT Pro Light" panose="020B0402020204020303" pitchFamily="34" charset="0"/>
                <a:ea typeface="Calibri"/>
                <a:cs typeface="Calibri"/>
              </a:rPr>
              <a:t>gelernt</a:t>
            </a:r>
            <a:r>
              <a:rPr lang="en-US" sz="2000" dirty="0">
                <a:latin typeface="Futura LT Pro Light" panose="020B0402020204020303" pitchFamily="34" charset="0"/>
                <a:ea typeface="Calibri"/>
                <a:cs typeface="Calibri"/>
              </a:rPr>
              <a:t>?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Futura LT Pro Light" panose="020B0402020204020303" pitchFamily="34" charset="0"/>
                <a:ea typeface="Calibri"/>
                <a:cs typeface="Calibri"/>
              </a:rPr>
              <a:t>Auch </a:t>
            </a:r>
            <a:r>
              <a:rPr lang="en-US" sz="2000" dirty="0" err="1">
                <a:latin typeface="Futura LT Pro Light" panose="020B0402020204020303" pitchFamily="34" charset="0"/>
                <a:ea typeface="Calibri"/>
                <a:cs typeface="Calibri"/>
              </a:rPr>
              <a:t>durch</a:t>
            </a:r>
            <a:r>
              <a:rPr lang="en-US" sz="2000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2000" dirty="0" err="1">
                <a:latin typeface="Futura LT Pro Light" panose="020B0402020204020303" pitchFamily="34" charset="0"/>
                <a:ea typeface="Calibri"/>
                <a:cs typeface="Calibri"/>
              </a:rPr>
              <a:t>Misserfolg</a:t>
            </a:r>
            <a:r>
              <a:rPr lang="en-US" sz="2000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2000" dirty="0" err="1">
                <a:latin typeface="Futura LT Pro Light" panose="020B0402020204020303" pitchFamily="34" charset="0"/>
                <a:ea typeface="Calibri"/>
                <a:cs typeface="Calibri"/>
              </a:rPr>
              <a:t>lernen</a:t>
            </a:r>
            <a:r>
              <a:rPr lang="en-US" sz="2000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2000" dirty="0" err="1">
                <a:latin typeface="Futura LT Pro Light" panose="020B0402020204020303" pitchFamily="34" charset="0"/>
                <a:ea typeface="Calibri"/>
                <a:cs typeface="Calibri"/>
              </a:rPr>
              <a:t>wir</a:t>
            </a:r>
            <a:r>
              <a:rPr lang="en-US" sz="2000" dirty="0">
                <a:latin typeface="Futura LT Pro Light" panose="020B0402020204020303" pitchFamily="34" charset="0"/>
                <a:ea typeface="Calibri"/>
                <a:cs typeface="Calibri"/>
              </a:rPr>
              <a:t>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FF39D3-50E6-03AF-61A3-65ED8ACC8F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934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A4161-6A0B-CBAD-6DC8-F95854C2D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Futura LT Pro Light" panose="020B0402020204020303" pitchFamily="34" charset="0"/>
                <a:ea typeface="Calibri Light"/>
                <a:cs typeface="Calibri Light"/>
              </a:rPr>
              <a:t>Umsetzung</a:t>
            </a:r>
            <a:endParaRPr lang="en-US" dirty="0" err="1">
              <a:latin typeface="Futura LT Pro Light" panose="020B04020202040203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8FC50-258B-C26E-D035-4B0959D40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4184" cy="5113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Nach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 </a:t>
            </a: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erfolgreicher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Umsetzung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kann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 die </a:t>
            </a:r>
            <a:r>
              <a:rPr lang="en-US" sz="2400" dirty="0" err="1">
                <a:latin typeface="Futura LT Pro Light" panose="020B0402020204020303" pitchFamily="34" charset="0"/>
                <a:ea typeface="Calibri"/>
                <a:cs typeface="Calibri"/>
              </a:rPr>
              <a:t>Innovationsidee</a:t>
            </a:r>
            <a:r>
              <a:rPr lang="en-US" sz="2400" dirty="0">
                <a:latin typeface="Futura LT Pro Light" panose="020B0402020204020303" pitchFamily="34" charset="0"/>
                <a:ea typeface="Calibri"/>
                <a:cs typeface="Calibri"/>
              </a:rPr>
              <a:t>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Futura LT Pro Light"/>
                <a:ea typeface="Calibri"/>
                <a:cs typeface="Calibri"/>
              </a:rPr>
              <a:t>Fertig </a:t>
            </a:r>
            <a:r>
              <a:rPr lang="en-US" dirty="0" err="1">
                <a:latin typeface="Futura LT Pro Light"/>
                <a:ea typeface="Calibri"/>
                <a:cs typeface="Calibri"/>
              </a:rPr>
              <a:t>umgesetzt</a:t>
            </a:r>
            <a:r>
              <a:rPr lang="en-US" dirty="0">
                <a:latin typeface="Futura LT Pro Light"/>
                <a:ea typeface="Calibri"/>
                <a:cs typeface="Calibri"/>
              </a:rPr>
              <a:t> sein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err="1">
                <a:latin typeface="Futura LT Pro Light"/>
                <a:ea typeface="Calibri"/>
                <a:cs typeface="Calibri"/>
              </a:rPr>
              <a:t>als</a:t>
            </a:r>
            <a:r>
              <a:rPr lang="en-US" dirty="0">
                <a:latin typeface="Futura LT Pro Light"/>
                <a:ea typeface="Calibri"/>
                <a:cs typeface="Calibri"/>
              </a:rPr>
              <a:t> Projekt </a:t>
            </a:r>
            <a:r>
              <a:rPr lang="en-US" dirty="0" err="1">
                <a:latin typeface="Futura LT Pro Light"/>
                <a:ea typeface="Calibri"/>
                <a:cs typeface="Calibri"/>
              </a:rPr>
              <a:t>weitergeführt</a:t>
            </a:r>
            <a:r>
              <a:rPr lang="en-US" dirty="0">
                <a:latin typeface="Futura LT Pro Light"/>
                <a:ea typeface="Calibri"/>
                <a:cs typeface="Calibri"/>
              </a:rPr>
              <a:t>, </a:t>
            </a:r>
            <a:endParaRPr lang="en-US" dirty="0">
              <a:latin typeface="Futura LT Pro Light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in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Technologieroadmap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aufgenommen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oder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  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auf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späteren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Zeitpunkt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vertagt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</a:t>
            </a: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werden</a:t>
            </a:r>
            <a:endParaRPr lang="en-US" dirty="0">
              <a:latin typeface="Futura LT Pro Light" panose="020B0402020204020303" pitchFamily="34" charset="0"/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FF39D3-50E6-03AF-61A3-65ED8ACC8F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2447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EF285-3105-5149-489E-D81147FFF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 LT Pro Light" panose="020B0402020204020303" pitchFamily="34" charset="0"/>
                <a:ea typeface="Calibri Light"/>
                <a:cs typeface="Calibri Light"/>
              </a:rPr>
              <a:t>JEDE</a:t>
            </a:r>
            <a:r>
              <a:rPr lang="en-US" sz="2400" dirty="0">
                <a:latin typeface="Futura LT Pro Light" panose="020B0402020204020303" pitchFamily="34" charset="0"/>
                <a:ea typeface="Calibri Light"/>
                <a:cs typeface="Calibri Light"/>
              </a:rPr>
              <a:t>|</a:t>
            </a:r>
            <a:r>
              <a:rPr lang="en-US" dirty="0">
                <a:latin typeface="Futura LT Pro Light" panose="020B0402020204020303" pitchFamily="34" charset="0"/>
                <a:ea typeface="Calibri Light"/>
                <a:cs typeface="Calibri Light"/>
              </a:rPr>
              <a:t>R DARF MITMACHEN!</a:t>
            </a:r>
            <a:endParaRPr lang="en-US" dirty="0">
              <a:latin typeface="Futura LT Pro Light" panose="020B0402020204020303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4E277EC-93E1-29C8-527B-9F5E05F17C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546079"/>
              </p:ext>
            </p:extLst>
          </p:nvPr>
        </p:nvGraphicFramePr>
        <p:xfrm>
          <a:off x="90872" y="982555"/>
          <a:ext cx="12341560" cy="6111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1954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28D3-6156-0E29-FB74-9238C1BCB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F220D-3861-8EF2-0B0A-403BD05D5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4400" dirty="0">
              <a:latin typeface="Futura LT Pro Light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4400" dirty="0" err="1">
                <a:latin typeface="Futura LT Pro Light"/>
                <a:ea typeface="Calibri"/>
                <a:cs typeface="Calibri"/>
              </a:rPr>
              <a:t>Deine</a:t>
            </a:r>
            <a:r>
              <a:rPr lang="en-US" sz="4400" dirty="0">
                <a:latin typeface="Futura LT Pro Light"/>
                <a:ea typeface="Calibri"/>
                <a:cs typeface="Calibri"/>
              </a:rPr>
              <a:t> Idee für </a:t>
            </a:r>
            <a:r>
              <a:rPr lang="en-US" sz="4400" dirty="0" err="1">
                <a:latin typeface="Futura LT Pro Light"/>
                <a:ea typeface="Calibri"/>
                <a:cs typeface="Calibri"/>
              </a:rPr>
              <a:t>unsere</a:t>
            </a:r>
            <a:r>
              <a:rPr lang="en-US" sz="4400">
                <a:latin typeface="Futura LT Pro Light"/>
                <a:ea typeface="Calibri"/>
                <a:cs typeface="Calibri"/>
              </a:rPr>
              <a:t> Zukunft</a:t>
            </a:r>
            <a:r>
              <a:rPr lang="en-US" sz="4400" dirty="0">
                <a:latin typeface="Futura LT Pro Light"/>
                <a:ea typeface="Calibri"/>
                <a:cs typeface="Calibri"/>
              </a:rPr>
              <a:t>! </a:t>
            </a:r>
          </a:p>
          <a:p>
            <a:pPr marL="0" indent="0">
              <a:buNone/>
            </a:pPr>
            <a:endParaRPr lang="en-US" sz="4400" dirty="0">
              <a:latin typeface="Futura LT Pro Light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4400" dirty="0">
                <a:latin typeface="Futura LT Pro Light"/>
                <a:ea typeface="Calibri"/>
                <a:cs typeface="Calibri"/>
              </a:rPr>
              <a:t>&gt;&gt; </a:t>
            </a:r>
            <a:r>
              <a:rPr lang="en-US" sz="4400" dirty="0" err="1">
                <a:latin typeface="Futura LT Pro Light"/>
                <a:ea typeface="Calibri"/>
                <a:cs typeface="Calibri"/>
              </a:rPr>
              <a:t>Jetzt</a:t>
            </a:r>
            <a:r>
              <a:rPr lang="en-US" sz="4400" dirty="0">
                <a:latin typeface="Futura LT Pro Light"/>
                <a:ea typeface="Calibri"/>
                <a:cs typeface="Calibri"/>
              </a:rPr>
              <a:t> </a:t>
            </a:r>
            <a:r>
              <a:rPr lang="en-US" sz="4400" dirty="0" err="1">
                <a:latin typeface="Futura LT Pro Light"/>
                <a:ea typeface="Calibri"/>
                <a:cs typeface="Calibri"/>
              </a:rPr>
              <a:t>mitmachen</a:t>
            </a:r>
            <a:r>
              <a:rPr lang="en-US" sz="4400" dirty="0">
                <a:latin typeface="Futura LT Pro Light"/>
                <a:ea typeface="Calibri"/>
                <a:cs typeface="Calibri"/>
              </a:rPr>
              <a:t>!  </a:t>
            </a:r>
          </a:p>
        </p:txBody>
      </p:sp>
    </p:spTree>
    <p:extLst>
      <p:ext uri="{BB962C8B-B14F-4D97-AF65-F5344CB8AC3E}">
        <p14:creationId xmlns:p14="http://schemas.microsoft.com/office/powerpoint/2010/main" val="1154247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461297-4C4B-3683-2BE2-14E904D9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317CE-1399-8E55-4A6B-D0B512290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10266030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ea typeface="+mn-lt"/>
                <a:cs typeface="+mn-lt"/>
                <a:hlinkClick r:id="rId2"/>
              </a:rPr>
              <a:t>https://www.forbes.com/sites/roncarucci/2019/10/14/microsofts-chief-people-officer-what-ive-learned-about-leading-culture-change/#27b97ee6410d</a:t>
            </a:r>
            <a:r>
              <a:rPr lang="en-US" sz="2000">
                <a:ea typeface="+mn-lt"/>
                <a:cs typeface="+mn-lt"/>
              </a:rPr>
              <a:t> </a:t>
            </a:r>
          </a:p>
          <a:p>
            <a:r>
              <a:rPr lang="en-US" sz="2000">
                <a:ea typeface="+mn-lt"/>
                <a:cs typeface="+mn-lt"/>
                <a:hlinkClick r:id="rId3"/>
              </a:rPr>
              <a:t>https://www.inc.com/scott-mautz/microsoft-ceo-satya-nadella-says-this-1-thing-unlocks-employee-greatness-its-why-microsoft-is-winning-again.html</a:t>
            </a:r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616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>
            <a:extLst>
              <a:ext uri="{FF2B5EF4-FFF2-40B4-BE49-F238E27FC236}">
                <a16:creationId xmlns:a16="http://schemas.microsoft.com/office/drawing/2014/main" id="{A6F9333F-022D-F8EC-287D-8E7452B66865}"/>
              </a:ext>
            </a:extLst>
          </p:cNvPr>
          <p:cNvSpPr txBox="1">
            <a:spLocks/>
          </p:cNvSpPr>
          <p:nvPr/>
        </p:nvSpPr>
        <p:spPr>
          <a:xfrm>
            <a:off x="5015880" y="2708920"/>
            <a:ext cx="6804296" cy="115212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4400" b="0" kern="1200">
                <a:solidFill>
                  <a:srgbClr val="C4D600"/>
                </a:solidFill>
                <a:latin typeface="Futura Std Light" panose="020B0402020204020303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ea typeface="Calibri Light"/>
                <a:cs typeface="Calibri Light"/>
              </a:rPr>
              <a:t>INNOVATION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VON ALLEN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</a:rPr>
              <a:t>EIN VERSUCH</a:t>
            </a:r>
          </a:p>
        </p:txBody>
      </p:sp>
    </p:spTree>
    <p:extLst>
      <p:ext uri="{BB962C8B-B14F-4D97-AF65-F5344CB8AC3E}">
        <p14:creationId xmlns:p14="http://schemas.microsoft.com/office/powerpoint/2010/main" val="1364484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DD96F-393B-8791-C929-3B299F463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3AF24-C741-9B5B-B381-4D0F95A0C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 b="1" dirty="0"/>
            </a:br>
            <a:r>
              <a:rPr lang="en-US" b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In·no·va·ti·on</a:t>
            </a:r>
            <a:endParaRPr lang="en-US" b="1" dirty="0"/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nsolas"/>
                <a:ea typeface="Calibri"/>
                <a:cs typeface="Calibri"/>
              </a:rPr>
              <a:t>/</a:t>
            </a:r>
            <a:r>
              <a:rPr lang="en-US" sz="1800" dirty="0" err="1">
                <a:solidFill>
                  <a:srgbClr val="000000"/>
                </a:solidFill>
                <a:latin typeface="Consolas"/>
                <a:ea typeface="Calibri"/>
                <a:cs typeface="Calibri"/>
              </a:rPr>
              <a:t>ɪnovaˈt͜si̯oːn,Innovatión</a:t>
            </a:r>
            <a:r>
              <a:rPr lang="en-US" sz="1800" dirty="0">
                <a:solidFill>
                  <a:srgbClr val="000000"/>
                </a:solidFill>
                <a:latin typeface="Consolas"/>
                <a:ea typeface="Calibri"/>
                <a:cs typeface="Calibri"/>
              </a:rPr>
              <a:t>/</a:t>
            </a:r>
            <a:endParaRPr lang="en-US" sz="1800" dirty="0">
              <a:latin typeface="Consolas"/>
            </a:endParaRPr>
          </a:p>
          <a:p>
            <a:pPr marL="0" indent="0">
              <a:buNone/>
            </a:pPr>
            <a:endParaRPr lang="en-US" sz="1800" dirty="0">
              <a:latin typeface="Consolas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= die </a:t>
            </a:r>
            <a:r>
              <a:rPr lang="en-US" sz="1800" dirty="0" err="1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wirtschaftlich</a:t>
            </a:r>
            <a:r>
              <a:rPr lang="en-US" sz="1800" dirty="0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 </a:t>
            </a:r>
            <a:r>
              <a:rPr lang="en-US" sz="1800" dirty="0" err="1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erfolgreiche</a:t>
            </a:r>
            <a:r>
              <a:rPr lang="en-US" sz="1800" dirty="0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Umsetzung</a:t>
            </a:r>
            <a:r>
              <a:rPr lang="en-US" sz="1800" dirty="0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 von </a:t>
            </a:r>
            <a:r>
              <a:rPr lang="en-US" sz="1800" dirty="0" err="1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neuen</a:t>
            </a:r>
            <a:r>
              <a:rPr lang="en-US" sz="1800" dirty="0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 Ideen.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latin typeface="Consolas"/>
              <a:ea typeface="+mn-lt"/>
              <a:cs typeface="+mn-lt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latin typeface="Consolas"/>
              <a:ea typeface="+mn-lt"/>
              <a:cs typeface="+mn-lt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latin typeface="Consolas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Ideen die </a:t>
            </a:r>
            <a:r>
              <a:rPr lang="en-US" sz="1800" dirty="0" err="1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unserer</a:t>
            </a:r>
            <a:r>
              <a:rPr lang="en-US" sz="1800" dirty="0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 Zeit </a:t>
            </a:r>
            <a:r>
              <a:rPr lang="en-US" sz="1800" dirty="0" err="1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voraus</a:t>
            </a:r>
            <a:r>
              <a:rPr lang="en-US" sz="1800" dirty="0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sind</a:t>
            </a:r>
            <a:r>
              <a:rPr lang="en-US" sz="1800" dirty="0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! </a:t>
            </a:r>
            <a:endParaRPr lang="en-US" dirty="0"/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0324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tzende Personen in Reihen in Innenräumen mit erhobenem Arm, die dem stehenden Moderator in formellem Hemd und Krawatte zugewandt sind">
            <a:extLst>
              <a:ext uri="{FF2B5EF4-FFF2-40B4-BE49-F238E27FC236}">
                <a16:creationId xmlns:a16="http://schemas.microsoft.com/office/drawing/2014/main" id="{95D5280E-48A1-8FB3-2053-47AF92E70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4999"/>
            <a:ext cx="12326469" cy="82826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7EF508-DCEF-4076-D012-2F1FA0473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A7420-7A72-5465-38E3-60E1B6CBA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481" y="4286251"/>
            <a:ext cx="12326469" cy="2572032"/>
          </a:xfrm>
          <a:solidFill>
            <a:srgbClr val="FFFFFF">
              <a:alpha val="7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 Mehr </a:t>
            </a:r>
            <a:r>
              <a:rPr lang="en-US" sz="4000" dirty="0" err="1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Ideenvorstellung</a:t>
            </a:r>
            <a:r>
              <a:rPr lang="en-US" sz="4000" dirty="0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 und </a:t>
            </a:r>
            <a:br>
              <a:rPr lang="en-US" sz="4000" dirty="0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</a:br>
            <a:r>
              <a:rPr lang="en-US" sz="4000" dirty="0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 </a:t>
            </a:r>
            <a:r>
              <a:rPr lang="en-US" sz="4000" dirty="0" err="1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breites</a:t>
            </a:r>
            <a:r>
              <a:rPr lang="en-US" sz="4000" dirty="0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4000" dirty="0" err="1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Innovationsforum</a:t>
            </a:r>
            <a:r>
              <a:rPr lang="en-US" sz="4000" dirty="0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 </a:t>
            </a:r>
            <a:r>
              <a:rPr lang="en-US" sz="4000" dirty="0" err="1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wird</a:t>
            </a:r>
            <a:r>
              <a:rPr lang="en-US" sz="4000" dirty="0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 </a:t>
            </a:r>
            <a:br>
              <a:rPr lang="en-US" sz="4000" dirty="0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</a:br>
            <a:r>
              <a:rPr lang="en-US" sz="4000" dirty="0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4000" dirty="0" err="1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gewünscht</a:t>
            </a:r>
            <a:r>
              <a:rPr lang="en-US" sz="4000" dirty="0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! </a:t>
            </a:r>
            <a:endParaRPr lang="en-US" dirty="0">
              <a:latin typeface="Futura LT Pro Light" panose="020B0402020204020303" pitchFamily="34" charset="0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dirty="0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 Quelle: </a:t>
            </a:r>
            <a:r>
              <a:rPr lang="en-US" dirty="0" err="1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Umfrage</a:t>
            </a:r>
            <a:r>
              <a:rPr lang="en-US" dirty="0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dirty="0" err="1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zu</a:t>
            </a:r>
            <a:r>
              <a:rPr lang="en-US" dirty="0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 den </a:t>
            </a:r>
            <a:r>
              <a:rPr lang="en-US" dirty="0" err="1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letzten</a:t>
            </a:r>
            <a:r>
              <a:rPr lang="en-US" dirty="0"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 WW&amp;T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978D3EF-78AD-EF15-53B2-31BB657409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57" y="4291334"/>
            <a:ext cx="5679893" cy="25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61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E36B-886E-8EB4-B4AA-4CFE068B8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7C7D1-F7DE-0C23-48FE-27537484A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52718" y="-55898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ea typeface="Calibri"/>
                <a:cs typeface="Calibri"/>
              </a:rPr>
              <a:t>Brezn</a:t>
            </a:r>
            <a:r>
              <a:rPr lang="en-US" dirty="0">
                <a:ea typeface="Calibri"/>
                <a:cs typeface="Calibri"/>
              </a:rPr>
              <a:t> Brainstorm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546E5D-9506-5719-B536-BD52553CE7F0}"/>
              </a:ext>
            </a:extLst>
          </p:cNvPr>
          <p:cNvSpPr txBox="1">
            <a:spLocks/>
          </p:cNvSpPr>
          <p:nvPr/>
        </p:nvSpPr>
        <p:spPr>
          <a:xfrm>
            <a:off x="0" y="-114919"/>
            <a:ext cx="12353362" cy="7087837"/>
          </a:xfrm>
          <a:prstGeom prst="rect">
            <a:avLst/>
          </a:prstGeom>
          <a:solidFill>
            <a:srgbClr val="000000">
              <a:alpha val="91000"/>
            </a:srgb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Die </a:t>
            </a:r>
            <a:r>
              <a:rPr lang="en-US" sz="4000" dirty="0" err="1">
                <a:solidFill>
                  <a:schemeClr val="bg1"/>
                </a:solidFill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Lösung</a:t>
            </a:r>
            <a:r>
              <a:rPr lang="en-US" sz="4000" dirty="0">
                <a:solidFill>
                  <a:schemeClr val="bg1"/>
                </a:solidFill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?</a:t>
            </a:r>
            <a:endParaRPr lang="en-US" dirty="0">
              <a:latin typeface="Futura LT Pro Light" panose="020B04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824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E36B-886E-8EB4-B4AA-4CFE068B8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7C7D1-F7DE-0C23-48FE-27537484A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52718" y="-55898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Futura LT Pro Light" panose="020B0402020204020303" pitchFamily="34" charset="0"/>
                <a:ea typeface="Calibri"/>
                <a:cs typeface="Calibri"/>
              </a:rPr>
              <a:t>Brezn</a:t>
            </a:r>
            <a:r>
              <a:rPr lang="en-US" dirty="0">
                <a:latin typeface="Futura LT Pro Light" panose="020B0402020204020303" pitchFamily="34" charset="0"/>
                <a:ea typeface="Calibri"/>
                <a:cs typeface="Calibri"/>
              </a:rPr>
              <a:t> Brainstorm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EB87AF-C73F-F618-BCB2-5E5806292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008" y="-170128"/>
            <a:ext cx="12652407" cy="714971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546E5D-9506-5719-B536-BD52553CE7F0}"/>
              </a:ext>
            </a:extLst>
          </p:cNvPr>
          <p:cNvSpPr txBox="1">
            <a:spLocks/>
          </p:cNvSpPr>
          <p:nvPr/>
        </p:nvSpPr>
        <p:spPr>
          <a:xfrm>
            <a:off x="-4481" y="5178425"/>
            <a:ext cx="12353362" cy="1679857"/>
          </a:xfrm>
          <a:prstGeom prst="rect">
            <a:avLst/>
          </a:prstGeom>
          <a:solidFill>
            <a:srgbClr val="000000">
              <a:alpha val="85000"/>
            </a:srgb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err="1">
                <a:solidFill>
                  <a:schemeClr val="bg1"/>
                </a:solidFill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Wer</a:t>
            </a:r>
            <a:r>
              <a:rPr lang="en-US" sz="4000" dirty="0">
                <a:solidFill>
                  <a:schemeClr val="bg1"/>
                </a:solidFill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kennt</a:t>
            </a:r>
            <a:r>
              <a:rPr lang="en-US" sz="4000" dirty="0">
                <a:solidFill>
                  <a:schemeClr val="bg1"/>
                </a:solidFill>
                <a:latin typeface="Futura LT Pro Light" panose="020B0402020204020303" pitchFamily="34" charset="0"/>
                <a:ea typeface="Calibri" panose="020F0502020204030204"/>
                <a:cs typeface="Calibri" panose="020F0502020204030204"/>
              </a:rPr>
              <a:t> dieses Format? </a:t>
            </a:r>
            <a:endParaRPr lang="en-US" dirty="0">
              <a:solidFill>
                <a:schemeClr val="bg1"/>
              </a:solidFill>
              <a:latin typeface="Futura LT Pro Light" panose="020B04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876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0AD0B95D-3774-5525-3AF5-C1D15B7D8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008" y="-170128"/>
            <a:ext cx="12652407" cy="714971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783131A-02C0-1677-F106-2DF2DBDF849C}"/>
              </a:ext>
            </a:extLst>
          </p:cNvPr>
          <p:cNvSpPr txBox="1">
            <a:spLocks/>
          </p:cNvSpPr>
          <p:nvPr/>
        </p:nvSpPr>
        <p:spPr>
          <a:xfrm>
            <a:off x="-308008" y="-288758"/>
            <a:ext cx="12656889" cy="7317196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latin typeface="Futura LT Pro Light" panose="020B04020202040203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A8E6B0-4B52-198E-0AB5-5AA2E48A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Futura LT Pro Light" panose="020B0402020204020303" pitchFamily="34" charset="0"/>
              </a:rPr>
              <a:t>Das Format…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0778D5-17B1-310B-21EA-72C2563ED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dirty="0">
                <a:solidFill>
                  <a:schemeClr val="bg1"/>
                </a:solidFill>
                <a:latin typeface="Futura LT Pro Light" panose="020B0402020204020303" pitchFamily="34" charset="0"/>
              </a:rPr>
              <a:t>…bietet den Teilnehmern eine großartige Plattform, um ihre Ideen einem breiten Publikum vorzustellen und Investitionen zu erhalten:</a:t>
            </a:r>
          </a:p>
          <a:p>
            <a:pPr lvl="1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Futura LT Pro Light" panose="020B0402020204020303" pitchFamily="34" charset="0"/>
              </a:rPr>
              <a:t>Eine Idee oder Produkt vor einer Fachjury (Investoren) vorstellen</a:t>
            </a:r>
          </a:p>
          <a:p>
            <a:pPr lvl="1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Futura LT Pro Light" panose="020B0402020204020303" pitchFamily="34" charset="0"/>
              </a:rPr>
              <a:t>2 Minuten Zeit zu präsentieren und überzeugen</a:t>
            </a:r>
          </a:p>
          <a:p>
            <a:pPr lvl="1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Futura LT Pro Light" panose="020B0402020204020303" pitchFamily="34" charset="0"/>
              </a:rPr>
              <a:t>Fragen der Investoren zu den Details</a:t>
            </a:r>
          </a:p>
          <a:p>
            <a:pPr lvl="1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Futura LT Pro Light" panose="020B0402020204020303" pitchFamily="34" charset="0"/>
              </a:rPr>
              <a:t>Investitionsangebot (bis 2 </a:t>
            </a:r>
            <a:r>
              <a:rPr lang="de-DE" dirty="0" err="1">
                <a:solidFill>
                  <a:schemeClr val="bg1"/>
                </a:solidFill>
                <a:latin typeface="Futura LT Pro Light" panose="020B0402020204020303" pitchFamily="34" charset="0"/>
              </a:rPr>
              <a:t>Mio</a:t>
            </a:r>
            <a:r>
              <a:rPr lang="de-DE" dirty="0">
                <a:solidFill>
                  <a:schemeClr val="bg1"/>
                </a:solidFill>
                <a:latin typeface="Futura LT Pro Light" panose="020B0402020204020303" pitchFamily="34" charset="0"/>
              </a:rPr>
              <a:t>) + Verhandlung</a:t>
            </a:r>
          </a:p>
          <a:p>
            <a:endParaRPr lang="de-DE" dirty="0">
              <a:solidFill>
                <a:schemeClr val="bg1"/>
              </a:solidFill>
              <a:latin typeface="Futura LT Pro Light" panose="020B0402020204020303" pitchFamily="34" charset="0"/>
            </a:endParaRPr>
          </a:p>
          <a:p>
            <a:endParaRPr lang="de-DE" dirty="0">
              <a:solidFill>
                <a:schemeClr val="bg1"/>
              </a:solidFill>
              <a:latin typeface="Futura LT Pro Light" panose="020B0402020204020303" pitchFamily="34" charset="0"/>
            </a:endParaRPr>
          </a:p>
          <a:p>
            <a:endParaRPr lang="de-DE" dirty="0">
              <a:solidFill>
                <a:schemeClr val="bg1"/>
              </a:solidFill>
              <a:latin typeface="Futura LT Pro Light" panose="020B04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998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F11AF-F925-A285-C649-9FAB2BBA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Futura LT Pro Light" panose="020B04020202040203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F9D54-5C26-3071-537C-E1AA7832E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7617" y="2439663"/>
            <a:ext cx="8296183" cy="3737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4400" strike="sngStrike" dirty="0">
                <a:latin typeface="Futura LT Pro Light" panose="020B0402020204020303" pitchFamily="34" charset="0"/>
                <a:ea typeface="Calibri"/>
                <a:cs typeface="Calibri"/>
              </a:rPr>
              <a:t>2 Minuten</a:t>
            </a:r>
            <a:r>
              <a:rPr lang="en-US" sz="4400" dirty="0">
                <a:latin typeface="Futura LT Pro Light" panose="020B0402020204020303" pitchFamily="34" charset="0"/>
                <a:ea typeface="Calibri"/>
                <a:cs typeface="Calibri"/>
              </a:rPr>
              <a:t>     5 Minuten </a:t>
            </a:r>
          </a:p>
          <a:p>
            <a:pPr>
              <a:buNone/>
            </a:pPr>
            <a:endParaRPr lang="en-US" sz="4400" dirty="0">
              <a:latin typeface="Futura LT Pro Light" panose="020B0402020204020303" pitchFamily="34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836822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701</Words>
  <Application>Microsoft Office PowerPoint</Application>
  <PresentationFormat>Breitbild</PresentationFormat>
  <Paragraphs>173</Paragraphs>
  <Slides>24</Slides>
  <Notes>0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Consolas</vt:lpstr>
      <vt:lpstr>Futura LT Pro Light</vt:lpstr>
      <vt:lpstr>Futura LT Pro Medium</vt:lpstr>
      <vt:lpstr>Futura Std Light</vt:lpstr>
      <vt:lpstr>Futura Std Medium</vt:lpstr>
      <vt:lpstr>Wingdings</vt:lpstr>
      <vt:lpstr>Larissa</vt:lpstr>
      <vt:lpstr>1_Benutzerdefiniertes Design</vt:lpstr>
      <vt:lpstr>Office</vt:lpstr>
      <vt:lpstr>PowerPoint-Präsentation</vt:lpstr>
      <vt:lpstr>AGENDA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Format…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Anmeldung</vt:lpstr>
      <vt:lpstr>Präsentation in WW&amp;T</vt:lpstr>
      <vt:lpstr>     WIE GEHTS WEITER?</vt:lpstr>
      <vt:lpstr>    Die Juroren</vt:lpstr>
      <vt:lpstr>Umsetzung</vt:lpstr>
      <vt:lpstr>Umsetzung</vt:lpstr>
      <vt:lpstr>JEDE|R DARF MITMACHEN!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Salhofer Mario</dc:creator>
  <cp:lastModifiedBy>Mario Salhofer</cp:lastModifiedBy>
  <cp:revision>667</cp:revision>
  <dcterms:created xsi:type="dcterms:W3CDTF">2023-09-27T19:52:11Z</dcterms:created>
  <dcterms:modified xsi:type="dcterms:W3CDTF">2023-10-23T06:44:11Z</dcterms:modified>
</cp:coreProperties>
</file>